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57" r:id="rId3"/>
    <p:sldId id="299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306" r:id="rId14"/>
    <p:sldId id="270" r:id="rId15"/>
    <p:sldId id="271" r:id="rId16"/>
    <p:sldId id="273" r:id="rId17"/>
    <p:sldId id="275" r:id="rId18"/>
    <p:sldId id="276" r:id="rId19"/>
    <p:sldId id="277" r:id="rId20"/>
    <p:sldId id="278" r:id="rId21"/>
    <p:sldId id="279" r:id="rId22"/>
    <p:sldId id="280" r:id="rId23"/>
    <p:sldId id="302" r:id="rId24"/>
    <p:sldId id="303" r:id="rId25"/>
    <p:sldId id="304" r:id="rId26"/>
    <p:sldId id="310" r:id="rId27"/>
    <p:sldId id="311" r:id="rId28"/>
    <p:sldId id="281" r:id="rId29"/>
    <p:sldId id="282" r:id="rId30"/>
    <p:sldId id="284" r:id="rId31"/>
    <p:sldId id="305" r:id="rId32"/>
    <p:sldId id="261" r:id="rId33"/>
    <p:sldId id="312" r:id="rId34"/>
    <p:sldId id="290" r:id="rId35"/>
    <p:sldId id="295" r:id="rId36"/>
    <p:sldId id="293" r:id="rId37"/>
    <p:sldId id="307" r:id="rId38"/>
    <p:sldId id="308" r:id="rId3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0" autoAdjust="0"/>
  </p:normalViewPr>
  <p:slideViewPr>
    <p:cSldViewPr>
      <p:cViewPr varScale="1">
        <p:scale>
          <a:sx n="40" d="100"/>
          <a:sy n="40" d="100"/>
        </p:scale>
        <p:origin x="-13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E05E0-422C-438A-BD99-2E5F9E59DE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85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B45BF-72A9-412C-BF0B-E888B060F12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1988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2C06F-2593-413C-A306-31584E590E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9007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41FD3B-0B3F-4C66-8061-C82DA00713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338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D9FFB-3CA1-4F55-8F06-82154E0D990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31316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9974D-A531-4285-94BE-1FF772F456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6552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CB8CC-5769-425E-839D-89C200C750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3383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8E4BE-7B5D-436E-B9BD-338E2436A4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33400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8737C-81FD-4D06-9AA9-BF4418C405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8645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FEDE4-A391-485E-A339-D228E725A1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2590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2607B-1173-422F-AFF7-B16A851BCF5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4819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06D00-D6EE-4296-A242-585E0D7A11E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57828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E6916-8779-47C3-B168-F194553B0A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939799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DDFA3-7481-4799-9E4E-87F43DD5C4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5527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0FED1-B35C-4E61-898C-C394D416C79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9910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8795C-4043-408B-A697-2382C3E49D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4602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B0E91-9D29-40CA-98E1-31DD8BB5FCB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9201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0FD10-7738-400F-8743-6AAE92489D3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68943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82F52-91AF-4391-A4BC-9EE5C36ACE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2567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5FE31-91FA-4B1D-B894-9E15C3E34CC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9493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CC559-9E13-4FB1-B6D7-E130B26D62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829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8D7A-C9F9-4A5B-814B-01416D98721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4601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567FC-9A6F-452D-A249-D7E3700A4A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7292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B50F4-510B-44E2-9A92-F86EB47773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043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8F82392-286A-437F-9F78-8BDBEC12AFE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B98DDE-2940-48A4-AD4F-3C866B75CC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Documents%20and%20Settings\Administrator\&#26700;&#38754;\2008826212846_83421\unit10-H\Unit%2010%20Section%20A-2b.mp3" TargetMode="Externa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C:\Users\Administrator\Desktop\unit%201%20Sa\Unit%201%20Section%20A%202b.mp3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Administrator\Desktop\unit%201%20Sa\Unit%201%20Section%20A%202d.mp3" TargetMode="External"/><Relationship Id="rId4" Type="http://schemas.openxmlformats.org/officeDocument/2006/relationships/image" Target="../media/image3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hazensnotch.org/Summer_Camp_2.htm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.gif (14079 bytes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71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752600" y="5181600"/>
            <a:ext cx="7239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altLang="zh-CN" sz="4800" b="1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  <a:ea typeface="幼圆" pitchFamily="49" charset="-122"/>
              </a:rPr>
              <a:t> </a:t>
            </a:r>
          </a:p>
        </p:txBody>
      </p:sp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2339975" y="2636838"/>
            <a:ext cx="6178550" cy="11525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Verdana"/>
                <a:ea typeface="Verdana"/>
                <a:cs typeface="Verdana"/>
              </a:rPr>
              <a:t>Where did you go on vacation?</a:t>
            </a:r>
            <a:endParaRPr lang="zh-CN" altLang="en-US" sz="3600" b="1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Verdana"/>
              <a:cs typeface="Verdana"/>
            </a:endParaRPr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4356100" y="4149725"/>
            <a:ext cx="3384550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chemeClr val="accent2"/>
                </a:solidFill>
                <a:latin typeface="Times New Roman" pitchFamily="18" charset="0"/>
              </a:rPr>
              <a:t>Period 1.2</a:t>
            </a:r>
          </a:p>
        </p:txBody>
      </p:sp>
      <p:sp>
        <p:nvSpPr>
          <p:cNvPr id="3078" name="WordArt 7"/>
          <p:cNvSpPr>
            <a:spLocks noChangeArrowheads="1" noChangeShapeType="1" noTextEdit="1"/>
          </p:cNvSpPr>
          <p:nvPr/>
        </p:nvSpPr>
        <p:spPr bwMode="auto">
          <a:xfrm>
            <a:off x="4427538" y="1484313"/>
            <a:ext cx="1428750" cy="9620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Unit 1</a:t>
            </a:r>
            <a:endParaRPr lang="zh-CN" altLang="en-US" sz="36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宋体"/>
              <a:ea typeface="宋体"/>
            </a:endParaRPr>
          </a:p>
        </p:txBody>
      </p:sp>
    </p:spTree>
  </p:cSld>
  <p:clrMapOvr>
    <a:masterClrMapping/>
  </p:clrMapOvr>
  <p:transition spd="med">
    <p:pull dir="l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visi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836613"/>
            <a:ext cx="52927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406525" y="5589588"/>
            <a:ext cx="5857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kumimoji="1" lang="en-US" altLang="zh-CN" sz="4000" b="1">
                <a:latin typeface="Times New Roman" pitchFamily="18" charset="0"/>
              </a:rPr>
              <a:t>They visit</a:t>
            </a:r>
            <a:r>
              <a:rPr kumimoji="1" lang="en-US" altLang="zh-CN" sz="4000" b="1">
                <a:solidFill>
                  <a:srgbClr val="CC0000"/>
                </a:solidFill>
                <a:latin typeface="Times New Roman" pitchFamily="18" charset="0"/>
              </a:rPr>
              <a:t>ed</a:t>
            </a:r>
            <a:r>
              <a:rPr kumimoji="1" lang="en-US" altLang="zh-CN" sz="4000" b="1">
                <a:latin typeface="Times New Roman" pitchFamily="18" charset="0"/>
              </a:rPr>
              <a:t> their teacher.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330325" y="4868863"/>
            <a:ext cx="7058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kumimoji="1" lang="en-US" altLang="zh-CN" sz="4000" b="1">
                <a:latin typeface="Times New Roman" pitchFamily="18" charset="0"/>
              </a:rPr>
              <a:t>Where</a:t>
            </a:r>
            <a:r>
              <a:rPr kumimoji="1" lang="en-US" altLang="zh-CN" sz="4000" b="1">
                <a:solidFill>
                  <a:srgbClr val="CC0000"/>
                </a:solidFill>
                <a:latin typeface="Times New Roman" pitchFamily="18" charset="0"/>
              </a:rPr>
              <a:t> did</a:t>
            </a:r>
            <a:r>
              <a:rPr kumimoji="1" lang="en-US" altLang="zh-CN" sz="4000" b="1">
                <a:latin typeface="Times New Roman" pitchFamily="18" charset="0"/>
              </a:rPr>
              <a:t> they </a:t>
            </a:r>
            <a:r>
              <a:rPr kumimoji="1" lang="en-US" altLang="zh-CN" sz="4000" b="1">
                <a:solidFill>
                  <a:srgbClr val="CC0000"/>
                </a:solidFill>
                <a:latin typeface="Times New Roman" pitchFamily="18" charset="0"/>
              </a:rPr>
              <a:t>go</a:t>
            </a:r>
            <a:r>
              <a:rPr kumimoji="1" lang="en-US" altLang="zh-CN" sz="4000" b="1">
                <a:latin typeface="Times New Roman" pitchFamily="18" charset="0"/>
              </a:rPr>
              <a:t> on vacation?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011863" y="2349500"/>
            <a:ext cx="1792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000" b="1">
                <a:solidFill>
                  <a:srgbClr val="CC3300"/>
                </a:solidFill>
                <a:latin typeface="Times New Roman" pitchFamily="18" charset="0"/>
              </a:rPr>
              <a:t>teacher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watchtv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"/>
          <a:stretch>
            <a:fillRect/>
          </a:stretch>
        </p:blipFill>
        <p:spPr bwMode="auto">
          <a:xfrm>
            <a:off x="1692275" y="333375"/>
            <a:ext cx="5410200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042988" y="4292600"/>
            <a:ext cx="683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000" b="1">
                <a:latin typeface="Times New Roman" pitchFamily="18" charset="0"/>
              </a:rPr>
              <a:t>Where </a:t>
            </a:r>
            <a:r>
              <a:rPr kumimoji="1" lang="en-US" altLang="zh-CN" sz="4000" b="1">
                <a:solidFill>
                  <a:srgbClr val="CC0000"/>
                </a:solidFill>
                <a:latin typeface="Times New Roman" pitchFamily="18" charset="0"/>
              </a:rPr>
              <a:t>did</a:t>
            </a:r>
            <a:r>
              <a:rPr kumimoji="1" lang="en-US" altLang="zh-CN" sz="4000" b="1">
                <a:latin typeface="Times New Roman" pitchFamily="18" charset="0"/>
              </a:rPr>
              <a:t> she </a:t>
            </a:r>
            <a:r>
              <a:rPr kumimoji="1" lang="en-US" altLang="zh-CN" sz="4000" b="1">
                <a:solidFill>
                  <a:srgbClr val="CC0000"/>
                </a:solidFill>
                <a:latin typeface="Times New Roman" pitchFamily="18" charset="0"/>
              </a:rPr>
              <a:t>go</a:t>
            </a:r>
            <a:r>
              <a:rPr kumimoji="1" lang="en-US" altLang="zh-CN" sz="4000" b="1">
                <a:latin typeface="Times New Roman" pitchFamily="18" charset="0"/>
              </a:rPr>
              <a:t> on vacation?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16013" y="5084763"/>
            <a:ext cx="74882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4000" b="1">
                <a:latin typeface="Times New Roman" pitchFamily="18" charset="0"/>
              </a:rPr>
              <a:t>She stay</a:t>
            </a:r>
            <a:r>
              <a:rPr kumimoji="1" lang="en-US" altLang="zh-CN" sz="4000" b="1">
                <a:solidFill>
                  <a:srgbClr val="CC0000"/>
                </a:solidFill>
                <a:latin typeface="Times New Roman" pitchFamily="18" charset="0"/>
              </a:rPr>
              <a:t>ed</a:t>
            </a:r>
            <a:r>
              <a:rPr kumimoji="1" lang="en-US" altLang="zh-CN" sz="4000" b="1">
                <a:latin typeface="Times New Roman" pitchFamily="18" charset="0"/>
              </a:rPr>
              <a:t> at home.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4410075" cy="1254125"/>
            <a:chOff x="0" y="0"/>
            <a:chExt cx="1506" cy="596"/>
          </a:xfrm>
        </p:grpSpPr>
        <p:sp>
          <p:nvSpPr>
            <p:cNvPr id="14356" name="AutoShape 3"/>
            <p:cNvSpPr>
              <a:spLocks noChangeAspect="1" noChangeArrowheads="1"/>
            </p:cNvSpPr>
            <p:nvPr/>
          </p:nvSpPr>
          <p:spPr bwMode="auto">
            <a:xfrm rot="-4047281">
              <a:off x="-14" y="52"/>
              <a:ext cx="223" cy="120"/>
            </a:xfrm>
            <a:prstGeom prst="curvedDownArrow">
              <a:avLst>
                <a:gd name="adj1" fmla="val 37167"/>
                <a:gd name="adj2" fmla="val 74333"/>
                <a:gd name="adj3" fmla="val 333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4357" name="Rectangle 4"/>
            <p:cNvSpPr>
              <a:spLocks noChangeAspect="1" noChangeArrowheads="1"/>
            </p:cNvSpPr>
            <p:nvPr/>
          </p:nvSpPr>
          <p:spPr bwMode="auto">
            <a:xfrm>
              <a:off x="0" y="351"/>
              <a:ext cx="1404" cy="24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04B7CA"/>
                </a:gs>
              </a:gsLst>
              <a:lin ang="0" scaled="1"/>
            </a:gra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4358" name="Oval 5"/>
            <p:cNvSpPr>
              <a:spLocks noChangeAspect="1" noChangeArrowheads="1"/>
            </p:cNvSpPr>
            <p:nvPr/>
          </p:nvSpPr>
          <p:spPr bwMode="auto">
            <a:xfrm>
              <a:off x="113" y="70"/>
              <a:ext cx="350" cy="29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4359" name="Oval 6"/>
            <p:cNvSpPr>
              <a:spLocks noChangeAspect="1" noChangeArrowheads="1"/>
            </p:cNvSpPr>
            <p:nvPr/>
          </p:nvSpPr>
          <p:spPr bwMode="auto">
            <a:xfrm>
              <a:off x="183" y="154"/>
              <a:ext cx="70" cy="35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4360" name="Oval 7"/>
            <p:cNvSpPr>
              <a:spLocks noChangeAspect="1" noChangeArrowheads="1"/>
            </p:cNvSpPr>
            <p:nvPr/>
          </p:nvSpPr>
          <p:spPr bwMode="auto">
            <a:xfrm>
              <a:off x="358" y="154"/>
              <a:ext cx="70" cy="35"/>
            </a:xfrm>
            <a:prstGeom prst="ellipse">
              <a:avLst/>
            </a:prstGeom>
            <a:gradFill rotWithShape="0">
              <a:gsLst>
                <a:gs pos="0">
                  <a:srgbClr val="000000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4361" name="AutoShape 8"/>
            <p:cNvSpPr>
              <a:spLocks noChangeAspect="1" noChangeArrowheads="1"/>
            </p:cNvSpPr>
            <p:nvPr/>
          </p:nvSpPr>
          <p:spPr bwMode="auto">
            <a:xfrm rot="-5299341">
              <a:off x="279" y="237"/>
              <a:ext cx="49" cy="106"/>
            </a:xfrm>
            <a:prstGeom prst="moon">
              <a:avLst>
                <a:gd name="adj" fmla="val 50000"/>
              </a:avLst>
            </a:prstGeom>
            <a:solidFill>
              <a:schemeClr val="accent2">
                <a:alpha val="50195"/>
              </a:schemeClr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75785" name="AutoShape 9"/>
            <p:cNvSpPr>
              <a:spLocks noChangeAspect="1" noChangeArrowheads="1"/>
            </p:cNvSpPr>
            <p:nvPr/>
          </p:nvSpPr>
          <p:spPr bwMode="auto">
            <a:xfrm>
              <a:off x="490" y="192"/>
              <a:ext cx="174" cy="88"/>
            </a:xfrm>
            <a:prstGeom prst="rightArrow">
              <a:avLst>
                <a:gd name="adj1" fmla="val 50000"/>
                <a:gd name="adj2" fmla="val 50000"/>
              </a:avLst>
            </a:prstGeom>
            <a:gradFill rotWithShape="0">
              <a:gsLst>
                <a:gs pos="0">
                  <a:schemeClr val="hlink"/>
                </a:gs>
                <a:gs pos="50000">
                  <a:schemeClr val="accent2"/>
                </a:gs>
                <a:gs pos="100000">
                  <a:schemeClr val="hlink"/>
                </a:gs>
              </a:gsLst>
              <a:lin ang="5400000" scaled="1"/>
            </a:gradFill>
            <a:ln w="38100">
              <a:solidFill>
                <a:srgbClr val="990000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786" name="AutoShape 10"/>
            <p:cNvSpPr>
              <a:spLocks noChangeAspect="1" noChangeArrowheads="1"/>
            </p:cNvSpPr>
            <p:nvPr/>
          </p:nvSpPr>
          <p:spPr bwMode="auto">
            <a:xfrm>
              <a:off x="42" y="400"/>
              <a:ext cx="316" cy="126"/>
            </a:xfrm>
            <a:prstGeom prst="verticalScroll">
              <a:avLst>
                <a:gd name="adj" fmla="val 12500"/>
              </a:avLst>
            </a:prstGeom>
            <a:gradFill rotWithShape="0">
              <a:gsLst>
                <a:gs pos="0">
                  <a:schemeClr val="accent1"/>
                </a:gs>
                <a:gs pos="50000">
                  <a:schemeClr val="accent2"/>
                </a:gs>
                <a:gs pos="100000">
                  <a:schemeClr val="accent1"/>
                </a:gs>
              </a:gsLst>
              <a:lin ang="5400000" scaled="1"/>
            </a:gradFill>
            <a:ln w="38100">
              <a:solidFill>
                <a:srgbClr val="990000"/>
              </a:solidFill>
              <a:round/>
              <a:headEnd/>
              <a:tailEnd/>
            </a:ln>
            <a:effectLst/>
            <a:extLst/>
          </p:spPr>
          <p:txBody>
            <a:bodyPr anchor="ctr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5787" name="Text Box 11"/>
            <p:cNvSpPr txBox="1">
              <a:spLocks noChangeAspect="1" noChangeArrowheads="1"/>
            </p:cNvSpPr>
            <p:nvPr/>
          </p:nvSpPr>
          <p:spPr bwMode="auto">
            <a:xfrm>
              <a:off x="634" y="48"/>
              <a:ext cx="872" cy="361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黑体" pitchFamily="49" charset="-122"/>
                </a:rPr>
                <a:t>瞬间记忆</a:t>
              </a:r>
            </a:p>
          </p:txBody>
        </p:sp>
        <p:sp>
          <p:nvSpPr>
            <p:cNvPr id="14365" name="未知"/>
            <p:cNvSpPr>
              <a:spLocks/>
            </p:cNvSpPr>
            <p:nvPr/>
          </p:nvSpPr>
          <p:spPr bwMode="auto">
            <a:xfrm>
              <a:off x="442" y="336"/>
              <a:ext cx="192" cy="144"/>
            </a:xfrm>
            <a:custGeom>
              <a:avLst/>
              <a:gdLst>
                <a:gd name="T0" fmla="*/ 0 w 192"/>
                <a:gd name="T1" fmla="*/ 0 h 144"/>
                <a:gd name="T2" fmla="*/ 0 w 192"/>
                <a:gd name="T3" fmla="*/ 144 h 144"/>
                <a:gd name="T4" fmla="*/ 192 w 192"/>
                <a:gd name="T5" fmla="*/ 144 h 144"/>
                <a:gd name="T6" fmla="*/ 0 60000 65536"/>
                <a:gd name="T7" fmla="*/ 0 60000 65536"/>
                <a:gd name="T8" fmla="*/ 0 60000 65536"/>
                <a:gd name="T9" fmla="*/ 0 w 192"/>
                <a:gd name="T10" fmla="*/ 0 h 144"/>
                <a:gd name="T11" fmla="*/ 192 w 19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2" h="144">
                  <a:moveTo>
                    <a:pt x="0" y="0"/>
                  </a:moveTo>
                  <a:lnTo>
                    <a:pt x="0" y="144"/>
                  </a:lnTo>
                  <a:lnTo>
                    <a:pt x="192" y="144"/>
                  </a:lnTo>
                </a:path>
              </a:pathLst>
            </a:custGeom>
            <a:noFill/>
            <a:ln w="76200">
              <a:solidFill>
                <a:schemeClr val="fol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722563" y="457200"/>
            <a:ext cx="6192837" cy="6165850"/>
            <a:chOff x="0" y="0"/>
            <a:chExt cx="3493" cy="3493"/>
          </a:xfrm>
        </p:grpSpPr>
        <p:sp>
          <p:nvSpPr>
            <p:cNvPr id="14343" name="Oval 14" descr="1152x864"/>
            <p:cNvSpPr>
              <a:spLocks noChangeArrowheads="1"/>
            </p:cNvSpPr>
            <p:nvPr/>
          </p:nvSpPr>
          <p:spPr bwMode="auto">
            <a:xfrm>
              <a:off x="0" y="0"/>
              <a:ext cx="3493" cy="3493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 w="127000">
              <a:solidFill>
                <a:srgbClr val="33CC33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latin typeface="Calibri" pitchFamily="34" charset="0"/>
              </a:endParaRPr>
            </a:p>
          </p:txBody>
        </p:sp>
        <p:sp>
          <p:nvSpPr>
            <p:cNvPr id="14344" name="Line 15"/>
            <p:cNvSpPr>
              <a:spLocks noChangeShapeType="1"/>
            </p:cNvSpPr>
            <p:nvPr/>
          </p:nvSpPr>
          <p:spPr bwMode="auto">
            <a:xfrm flipH="1">
              <a:off x="1089" y="182"/>
              <a:ext cx="1315" cy="312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5" name="Line 16"/>
            <p:cNvSpPr>
              <a:spLocks noChangeShapeType="1"/>
            </p:cNvSpPr>
            <p:nvPr/>
          </p:nvSpPr>
          <p:spPr bwMode="auto">
            <a:xfrm>
              <a:off x="182" y="1089"/>
              <a:ext cx="3130" cy="131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6" name="Line 17"/>
            <p:cNvSpPr>
              <a:spLocks noChangeShapeType="1"/>
            </p:cNvSpPr>
            <p:nvPr/>
          </p:nvSpPr>
          <p:spPr bwMode="auto">
            <a:xfrm flipV="1">
              <a:off x="182" y="1089"/>
              <a:ext cx="3130" cy="127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7" name="Line 18"/>
            <p:cNvSpPr>
              <a:spLocks noChangeShapeType="1"/>
            </p:cNvSpPr>
            <p:nvPr/>
          </p:nvSpPr>
          <p:spPr bwMode="auto">
            <a:xfrm>
              <a:off x="1089" y="182"/>
              <a:ext cx="1315" cy="312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8" name="Text Box 19"/>
            <p:cNvSpPr txBox="1">
              <a:spLocks noChangeArrowheads="1"/>
            </p:cNvSpPr>
            <p:nvPr/>
          </p:nvSpPr>
          <p:spPr bwMode="auto">
            <a:xfrm>
              <a:off x="46" y="1497"/>
              <a:ext cx="104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拜访我叔叔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2</a:t>
              </a:r>
            </a:p>
          </p:txBody>
        </p:sp>
        <p:sp>
          <p:nvSpPr>
            <p:cNvPr id="14349" name="Text Box 20"/>
            <p:cNvSpPr txBox="1">
              <a:spLocks noChangeArrowheads="1"/>
            </p:cNvSpPr>
            <p:nvPr/>
          </p:nvSpPr>
          <p:spPr bwMode="auto">
            <a:xfrm>
              <a:off x="1225" y="187"/>
              <a:ext cx="1043" cy="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呆在家里</a:t>
              </a:r>
              <a:r>
                <a:rPr lang="zh-CN" altLang="en-US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 </a:t>
              </a:r>
              <a:r>
                <a:rPr lang="en-US" altLang="zh-CN" sz="40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2</a:t>
              </a:r>
            </a:p>
          </p:txBody>
        </p:sp>
        <p:sp>
          <p:nvSpPr>
            <p:cNvPr id="14350" name="Text Box 21"/>
            <p:cNvSpPr txBox="1">
              <a:spLocks noChangeArrowheads="1"/>
            </p:cNvSpPr>
            <p:nvPr/>
          </p:nvSpPr>
          <p:spPr bwMode="auto">
            <a:xfrm>
              <a:off x="364" y="686"/>
              <a:ext cx="104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去纽约    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2</a:t>
              </a:r>
            </a:p>
          </p:txBody>
        </p:sp>
        <p:sp>
          <p:nvSpPr>
            <p:cNvPr id="14351" name="Text Box 22"/>
            <p:cNvSpPr txBox="1">
              <a:spLocks noChangeArrowheads="1"/>
            </p:cNvSpPr>
            <p:nvPr/>
          </p:nvSpPr>
          <p:spPr bwMode="auto">
            <a:xfrm>
              <a:off x="2132" y="594"/>
              <a:ext cx="104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做作业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2</a:t>
              </a:r>
            </a:p>
          </p:txBody>
        </p:sp>
        <p:sp>
          <p:nvSpPr>
            <p:cNvPr id="14352" name="Text Box 23"/>
            <p:cNvSpPr txBox="1">
              <a:spLocks noChangeArrowheads="1"/>
            </p:cNvSpPr>
            <p:nvPr/>
          </p:nvSpPr>
          <p:spPr bwMode="auto">
            <a:xfrm>
              <a:off x="364" y="2313"/>
              <a:ext cx="104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去夏令营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3</a:t>
              </a:r>
            </a:p>
          </p:txBody>
        </p:sp>
        <p:sp>
          <p:nvSpPr>
            <p:cNvPr id="14353" name="Text Box 24"/>
            <p:cNvSpPr txBox="1">
              <a:spLocks noChangeArrowheads="1"/>
            </p:cNvSpPr>
            <p:nvPr/>
          </p:nvSpPr>
          <p:spPr bwMode="auto">
            <a:xfrm>
              <a:off x="1271" y="2768"/>
              <a:ext cx="104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去爬山</a:t>
              </a:r>
              <a:r>
                <a:rPr lang="zh-CN" altLang="en-US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 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3</a:t>
              </a:r>
            </a:p>
          </p:txBody>
        </p:sp>
        <p:sp>
          <p:nvSpPr>
            <p:cNvPr id="14354" name="Text Box 25"/>
            <p:cNvSpPr txBox="1">
              <a:spLocks noChangeArrowheads="1"/>
            </p:cNvSpPr>
            <p:nvPr/>
          </p:nvSpPr>
          <p:spPr bwMode="auto">
            <a:xfrm>
              <a:off x="2450" y="1497"/>
              <a:ext cx="1043" cy="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参观博物馆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3</a:t>
              </a:r>
            </a:p>
          </p:txBody>
        </p:sp>
        <p:sp>
          <p:nvSpPr>
            <p:cNvPr id="14355" name="Text Box 26"/>
            <p:cNvSpPr txBox="1">
              <a:spLocks noChangeArrowheads="1"/>
            </p:cNvSpPr>
            <p:nvPr/>
          </p:nvSpPr>
          <p:spPr bwMode="auto">
            <a:xfrm>
              <a:off x="2178" y="2363"/>
              <a:ext cx="1044" cy="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Calibri" pitchFamily="34" charset="0"/>
                  <a:ea typeface="黑体" pitchFamily="49" charset="-122"/>
                </a:rPr>
                <a:t>去海滩</a:t>
              </a:r>
              <a:r>
                <a:rPr lang="en-US" altLang="zh-CN" sz="3600" b="1">
                  <a:solidFill>
                    <a:srgbClr val="FF0000"/>
                  </a:solidFill>
                  <a:latin typeface="Calibri" pitchFamily="34" charset="0"/>
                  <a:ea typeface="黑体" pitchFamily="49" charset="-122"/>
                </a:rPr>
                <a:t>3</a:t>
              </a:r>
            </a:p>
          </p:txBody>
        </p:sp>
      </p:grpSp>
      <p:sp>
        <p:nvSpPr>
          <p:cNvPr id="14340" name="AutoShape 27"/>
          <p:cNvSpPr>
            <a:spLocks noChangeArrowheads="1"/>
          </p:cNvSpPr>
          <p:nvPr/>
        </p:nvSpPr>
        <p:spPr bwMode="auto">
          <a:xfrm rot="512892">
            <a:off x="5726113" y="3379788"/>
            <a:ext cx="1512887" cy="430212"/>
          </a:xfrm>
          <a:prstGeom prst="rightArrow">
            <a:avLst>
              <a:gd name="adj1" fmla="val 50000"/>
              <a:gd name="adj2" fmla="val 87915"/>
            </a:avLst>
          </a:prstGeom>
          <a:gradFill rotWithShape="1">
            <a:gsLst>
              <a:gs pos="0">
                <a:srgbClr val="FFF200"/>
              </a:gs>
              <a:gs pos="22501">
                <a:srgbClr val="FF7A00"/>
              </a:gs>
              <a:gs pos="35001">
                <a:srgbClr val="FF0300"/>
              </a:gs>
              <a:gs pos="50000">
                <a:srgbClr val="4D0808"/>
              </a:gs>
              <a:gs pos="64999">
                <a:srgbClr val="FF0300"/>
              </a:gs>
              <a:gs pos="77499">
                <a:srgbClr val="FF7A00"/>
              </a:gs>
              <a:gs pos="100000">
                <a:srgbClr val="FFF200"/>
              </a:gs>
            </a:gsLst>
            <a:lin ang="0" scaled="1"/>
          </a:gra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14341" name="Rectangle 28"/>
          <p:cNvSpPr>
            <a:spLocks noChangeArrowheads="1"/>
          </p:cNvSpPr>
          <p:nvPr/>
        </p:nvSpPr>
        <p:spPr bwMode="auto">
          <a:xfrm>
            <a:off x="0" y="1371600"/>
            <a:ext cx="2895600" cy="478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4400" b="1">
                <a:solidFill>
                  <a:schemeClr val="accent2"/>
                </a:solidFill>
                <a:latin typeface="Calibri" pitchFamily="34" charset="0"/>
              </a:rPr>
              <a:t>(</a:t>
            </a:r>
            <a:r>
              <a:rPr lang="zh-CN" altLang="en-US" sz="4400" b="1">
                <a:solidFill>
                  <a:schemeClr val="accent2"/>
                </a:solidFill>
                <a:latin typeface="Calibri" pitchFamily="34" charset="0"/>
              </a:rPr>
              <a:t>如果你能用</a:t>
            </a:r>
            <a:r>
              <a:rPr lang="zh-CN" altLang="en-US" sz="4400" b="1">
                <a:solidFill>
                  <a:srgbClr val="FF0000"/>
                </a:solidFill>
                <a:latin typeface="Calibri" pitchFamily="34" charset="0"/>
              </a:rPr>
              <a:t>过去式</a:t>
            </a:r>
            <a:r>
              <a:rPr lang="zh-CN" altLang="en-US" sz="4400" b="1">
                <a:solidFill>
                  <a:schemeClr val="accent2"/>
                </a:solidFill>
                <a:latin typeface="Calibri" pitchFamily="34" charset="0"/>
              </a:rPr>
              <a:t>说出短语，就能得到相应分数</a:t>
            </a:r>
            <a:r>
              <a:rPr lang="en-US" altLang="zh-CN" sz="4400" b="1">
                <a:solidFill>
                  <a:schemeClr val="accent2"/>
                </a:solidFill>
                <a:latin typeface="Calibri" pitchFamily="34" charset="0"/>
              </a:rPr>
              <a:t>,</a:t>
            </a:r>
            <a:r>
              <a:rPr lang="zh-CN" altLang="en-US" sz="4400" b="1">
                <a:solidFill>
                  <a:schemeClr val="accent2"/>
                </a:solidFill>
                <a:latin typeface="Calibri" pitchFamily="34" charset="0"/>
              </a:rPr>
              <a:t>快快加油呦！</a:t>
            </a:r>
            <a:r>
              <a:rPr lang="en-US" altLang="zh-CN" sz="4400" b="1">
                <a:solidFill>
                  <a:schemeClr val="accent2"/>
                </a:solidFill>
                <a:latin typeface="Calibri" pitchFamily="34" charset="0"/>
              </a:rPr>
              <a:t>)</a:t>
            </a:r>
          </a:p>
        </p:txBody>
      </p:sp>
      <p:sp>
        <p:nvSpPr>
          <p:cNvPr id="75805" name="WordArt 29"/>
          <p:cNvSpPr>
            <a:spLocks noChangeArrowheads="1" noChangeShapeType="1"/>
          </p:cNvSpPr>
          <p:nvPr/>
        </p:nvSpPr>
        <p:spPr bwMode="auto">
          <a:xfrm>
            <a:off x="6400800" y="5486400"/>
            <a:ext cx="2514600" cy="1196975"/>
          </a:xfrm>
          <a:prstGeom prst="rect">
            <a:avLst/>
          </a:prstGeom>
          <a:extLst/>
        </p:spPr>
        <p:txBody>
          <a:bodyPr wrap="none" fromWordArt="1">
            <a:prstTxWarp prst="textCanUp">
              <a:avLst>
                <a:gd name="adj" fmla="val 99787"/>
              </a:avLst>
            </a:prstTxWarp>
            <a:scene3d>
              <a:camera prst="legacyPerspectiveFront">
                <a:rot lat="20519999" lon="1080000" rev="0"/>
              </a:camera>
              <a:lightRig rig="legacyFlat1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600" b="1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黑体"/>
                <a:ea typeface="黑体"/>
              </a:rPr>
              <a:t>幸运大转盘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1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5100000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05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0000000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9700000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4300000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7800000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79388" y="2636838"/>
            <a:ext cx="1841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altLang="zh-CN" sz="36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en-US" altLang="zh-CN" sz="36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71550" y="4346575"/>
            <a:ext cx="1841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altLang="zh-CN" sz="40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en-US" altLang="zh-CN" sz="40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15364" name="Picture 5" descr="Winnie_the_Pooh_6136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953000"/>
            <a:ext cx="1333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 descr="Can_you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0"/>
            <a:ext cx="140335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WordArt 7"/>
          <p:cNvSpPr>
            <a:spLocks noChangeArrowheads="1" noChangeShapeType="1" noTextEdit="1"/>
          </p:cNvSpPr>
          <p:nvPr/>
        </p:nvSpPr>
        <p:spPr bwMode="auto">
          <a:xfrm>
            <a:off x="2700338" y="549275"/>
            <a:ext cx="2087562" cy="601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pairwork</a:t>
            </a:r>
            <a:endParaRPr lang="zh-CN" altLang="en-US" sz="3600" b="1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79388" y="1341438"/>
            <a:ext cx="865505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altLang="zh-CN" sz="3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A: How was your summer vacation ?</a:t>
            </a:r>
          </a:p>
          <a:p>
            <a:pPr>
              <a:defRPr/>
            </a:pPr>
            <a:r>
              <a:rPr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B: It was…</a:t>
            </a:r>
          </a:p>
          <a:p>
            <a:pPr>
              <a:defRPr/>
            </a:pPr>
            <a:r>
              <a:rPr lang="en-US" altLang="zh-CN" sz="3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A:Did you go anywhere interesting/beautiful…?</a:t>
            </a:r>
          </a:p>
          <a:p>
            <a:pPr>
              <a:defRPr/>
            </a:pPr>
            <a:r>
              <a:rPr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B: Yes, I did. No, I didn’t.</a:t>
            </a:r>
          </a:p>
          <a:p>
            <a:pPr>
              <a:defRPr/>
            </a:pPr>
            <a:r>
              <a:rPr lang="en-US" altLang="zh-CN" sz="3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A: Where did you go on vacation?</a:t>
            </a:r>
          </a:p>
          <a:p>
            <a:pPr>
              <a:defRPr/>
            </a:pPr>
            <a:r>
              <a:rPr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B:I went to…</a:t>
            </a:r>
          </a:p>
          <a:p>
            <a:pPr>
              <a:defRPr/>
            </a:pPr>
            <a:r>
              <a:rPr lang="en-US" altLang="zh-CN" sz="3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A: Did you do anything special/great…?</a:t>
            </a:r>
          </a:p>
          <a:p>
            <a:pPr>
              <a:defRPr/>
            </a:pPr>
            <a:r>
              <a:rPr lang="en-US" altLang="zh-CN" sz="3200"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B: Yes, I did. No, I didn’t.</a:t>
            </a:r>
          </a:p>
          <a:p>
            <a:pPr>
              <a:defRPr/>
            </a:pPr>
            <a:r>
              <a:rPr lang="en-US" altLang="zh-CN" sz="32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A: </a:t>
            </a:r>
            <a:r>
              <a:rPr lang="en-US" altLang="zh-CN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What did you do on vacation?</a:t>
            </a:r>
          </a:p>
        </p:txBody>
      </p:sp>
      <p:pic>
        <p:nvPicPr>
          <p:cNvPr id="15368" name="Picture 9" descr="0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83" b="34866"/>
          <a:stretch>
            <a:fillRect/>
          </a:stretch>
        </p:blipFill>
        <p:spPr bwMode="auto">
          <a:xfrm>
            <a:off x="179388" y="0"/>
            <a:ext cx="93662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4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0" y="715963"/>
            <a:ext cx="4267200" cy="5808662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kumimoji="1" lang="en-US" altLang="zh-CN" sz="3600" b="1">
                <a:solidFill>
                  <a:srgbClr val="0000FF"/>
                </a:solidFill>
                <a:latin typeface="Times New Roman" pitchFamily="18" charset="0"/>
              </a:rPr>
              <a:t>1.stayed at home  _                              2. went to New York city ____                                                     3. visited my uncle    _____                                                 4. went to summer camp  _____                                                5. went to the mountains ____                                                      6. went to the beach_____                               7. visited museums______</a:t>
            </a:r>
          </a:p>
        </p:txBody>
      </p:sp>
      <p:sp>
        <p:nvSpPr>
          <p:cNvPr id="16387" name="Oval 4"/>
          <p:cNvSpPr>
            <a:spLocks noChangeArrowheads="1"/>
          </p:cNvSpPr>
          <p:nvPr/>
        </p:nvSpPr>
        <p:spPr bwMode="auto">
          <a:xfrm>
            <a:off x="611188" y="188913"/>
            <a:ext cx="762000" cy="457200"/>
          </a:xfrm>
          <a:prstGeom prst="ellipse">
            <a:avLst/>
          </a:prstGeom>
          <a:solidFill>
            <a:srgbClr val="FFFFCC"/>
          </a:solidFill>
          <a:ln w="9525">
            <a:solidFill>
              <a:srgbClr val="FFFF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3600" b="1">
              <a:solidFill>
                <a:srgbClr val="FFFFCC"/>
              </a:solidFill>
              <a:latin typeface="Times New Roman" pitchFamily="18" charset="0"/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611188" y="0"/>
            <a:ext cx="914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9900CC"/>
                </a:solidFill>
                <a:latin typeface="Times New Roman" pitchFamily="18" charset="0"/>
              </a:rPr>
              <a:t>1a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3203575" y="620713"/>
            <a:ext cx="4572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f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042988" y="1484313"/>
            <a:ext cx="7620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68313" y="2276475"/>
            <a:ext cx="6096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g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476375" y="3284538"/>
            <a:ext cx="457200" cy="67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2627313" y="4149725"/>
            <a:ext cx="6858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c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1476375" y="5013325"/>
            <a:ext cx="5334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a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2124075" y="5734050"/>
            <a:ext cx="8382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800" b="1">
                <a:solidFill>
                  <a:srgbClr val="FF0066"/>
                </a:solidFill>
                <a:latin typeface="Times New Roman" pitchFamily="18" charset="0"/>
              </a:rPr>
              <a:t>e</a:t>
            </a:r>
          </a:p>
        </p:txBody>
      </p:sp>
      <p:pic>
        <p:nvPicPr>
          <p:cNvPr id="16396" name="Picture 13" descr="A - U1 -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5" t="18347" r="8582" b="37703"/>
          <a:stretch>
            <a:fillRect/>
          </a:stretch>
        </p:blipFill>
        <p:spPr bwMode="auto">
          <a:xfrm>
            <a:off x="4433888" y="836613"/>
            <a:ext cx="4710112" cy="55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 autoUpdateAnimBg="0"/>
      <p:bldP spid="21511" grpId="0" autoUpdateAnimBg="0"/>
      <p:bldP spid="21512" grpId="0" autoUpdateAnimBg="0"/>
      <p:bldP spid="21513" grpId="0" autoUpdateAnimBg="0"/>
      <p:bldP spid="21514" grpId="0" autoUpdateAnimBg="0"/>
      <p:bldP spid="21515" grpId="0" autoUpdateAnimBg="0"/>
      <p:bldP spid="2151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Group 2"/>
          <p:cNvGraphicFramePr>
            <a:graphicFrameLocks noGrp="1"/>
          </p:cNvGraphicFramePr>
          <p:nvPr/>
        </p:nvGraphicFramePr>
        <p:xfrm>
          <a:off x="971550" y="2120900"/>
          <a:ext cx="7473950" cy="4017963"/>
        </p:xfrm>
        <a:graphic>
          <a:graphicData uri="http://schemas.openxmlformats.org/drawingml/2006/table">
            <a:tbl>
              <a:tblPr/>
              <a:tblGrid>
                <a:gridCol w="2643188"/>
                <a:gridCol w="4830762"/>
              </a:tblGrid>
              <a:tr h="677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Name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     Activities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2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 Tina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2. Xiang Hua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3. Sally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28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4. Bob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5. Tom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339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3" name="Rectangle 61"/>
          <p:cNvSpPr>
            <a:spLocks noChangeArrowheads="1"/>
          </p:cNvSpPr>
          <p:nvPr/>
        </p:nvSpPr>
        <p:spPr bwMode="auto">
          <a:xfrm>
            <a:off x="1282700" y="596900"/>
            <a:ext cx="70342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4000" b="1">
                <a:solidFill>
                  <a:srgbClr val="0000FF"/>
                </a:solidFill>
                <a:latin typeface="Times New Roman" pitchFamily="18" charset="0"/>
              </a:rPr>
              <a:t>1b. Listen and answer:</a:t>
            </a:r>
            <a:br>
              <a:rPr kumimoji="1" lang="en-US" altLang="zh-CN" sz="4000" b="1">
                <a:solidFill>
                  <a:srgbClr val="0000FF"/>
                </a:solidFill>
                <a:latin typeface="Times New Roman" pitchFamily="18" charset="0"/>
              </a:rPr>
            </a:br>
            <a:r>
              <a:rPr kumimoji="1" lang="en-US" altLang="zh-CN" sz="4000" b="1">
                <a:solidFill>
                  <a:srgbClr val="0000FF"/>
                </a:solidFill>
                <a:latin typeface="Times New Roman" pitchFamily="18" charset="0"/>
              </a:rPr>
              <a:t>Where did they go on vacation?</a:t>
            </a:r>
          </a:p>
        </p:txBody>
      </p:sp>
      <p:sp>
        <p:nvSpPr>
          <p:cNvPr id="17434" name="Text Box 81"/>
          <p:cNvSpPr txBox="1">
            <a:spLocks noChangeArrowheads="1"/>
          </p:cNvSpPr>
          <p:nvPr/>
        </p:nvSpPr>
        <p:spPr bwMode="auto">
          <a:xfrm>
            <a:off x="3797300" y="29591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17435" name="Text Box 82"/>
          <p:cNvSpPr txBox="1">
            <a:spLocks noChangeArrowheads="1"/>
          </p:cNvSpPr>
          <p:nvPr/>
        </p:nvSpPr>
        <p:spPr bwMode="auto">
          <a:xfrm>
            <a:off x="3949700" y="29591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51283" name="Text Box 83"/>
          <p:cNvSpPr txBox="1">
            <a:spLocks noChangeArrowheads="1"/>
          </p:cNvSpPr>
          <p:nvPr/>
        </p:nvSpPr>
        <p:spPr bwMode="auto">
          <a:xfrm>
            <a:off x="3644900" y="2806700"/>
            <a:ext cx="4514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went to the mountains</a:t>
            </a:r>
          </a:p>
        </p:txBody>
      </p:sp>
      <p:sp>
        <p:nvSpPr>
          <p:cNvPr id="51284" name="Text Box 84"/>
          <p:cNvSpPr txBox="1">
            <a:spLocks noChangeArrowheads="1"/>
          </p:cNvSpPr>
          <p:nvPr/>
        </p:nvSpPr>
        <p:spPr bwMode="auto">
          <a:xfrm>
            <a:off x="3995738" y="4797425"/>
            <a:ext cx="44354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visited his uncle</a:t>
            </a:r>
          </a:p>
        </p:txBody>
      </p:sp>
      <p:sp>
        <p:nvSpPr>
          <p:cNvPr id="51286" name="Text Box 86"/>
          <p:cNvSpPr txBox="1">
            <a:spLocks noChangeArrowheads="1"/>
          </p:cNvSpPr>
          <p:nvPr/>
        </p:nvSpPr>
        <p:spPr bwMode="auto">
          <a:xfrm>
            <a:off x="3924300" y="4149725"/>
            <a:ext cx="31051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stayed</a:t>
            </a:r>
            <a:r>
              <a:rPr kumimoji="1" lang="en-US" altLang="zh-CN" sz="3600" b="1">
                <a:solidFill>
                  <a:srgbClr val="FF3399"/>
                </a:solidFill>
                <a:latin typeface="Times New Roman" pitchFamily="18" charset="0"/>
              </a:rPr>
              <a:t> </a:t>
            </a: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at home</a:t>
            </a:r>
          </a:p>
          <a:p>
            <a:pPr eaLnBrk="1" hangingPunct="1"/>
            <a:endParaRPr kumimoji="1" lang="en-US" altLang="zh-CN" sz="2400">
              <a:latin typeface="Times New Roman" pitchFamily="18" charset="0"/>
            </a:endParaRPr>
          </a:p>
        </p:txBody>
      </p:sp>
      <p:sp>
        <p:nvSpPr>
          <p:cNvPr id="51287" name="Text Box 87"/>
          <p:cNvSpPr txBox="1">
            <a:spLocks noChangeArrowheads="1"/>
          </p:cNvSpPr>
          <p:nvPr/>
        </p:nvSpPr>
        <p:spPr bwMode="auto">
          <a:xfrm>
            <a:off x="3635375" y="4797425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kumimoji="1" lang="zh-CN" altLang="zh-CN" sz="3600" b="1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1288" name="Text Box 88"/>
          <p:cNvSpPr txBox="1">
            <a:spLocks noChangeArrowheads="1"/>
          </p:cNvSpPr>
          <p:nvPr/>
        </p:nvSpPr>
        <p:spPr bwMode="auto">
          <a:xfrm>
            <a:off x="3635375" y="5445125"/>
            <a:ext cx="45148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went to summer camp</a:t>
            </a:r>
          </a:p>
          <a:p>
            <a:pPr eaLnBrk="1" hangingPunct="1"/>
            <a:endParaRPr kumimoji="1" lang="en-US" altLang="zh-CN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3587" name="Rectangle 35"/>
          <p:cNvSpPr>
            <a:spLocks noChangeArrowheads="1"/>
          </p:cNvSpPr>
          <p:nvPr/>
        </p:nvSpPr>
        <p:spPr bwMode="auto">
          <a:xfrm>
            <a:off x="3779838" y="3573463"/>
            <a:ext cx="4257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600" b="1">
                <a:solidFill>
                  <a:srgbClr val="FF0000"/>
                </a:solidFill>
                <a:latin typeface="Times New Roman" pitchFamily="18" charset="0"/>
              </a:rPr>
              <a:t>went to New York 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3" grpId="0" autoUpdateAnimBg="0"/>
      <p:bldP spid="51284" grpId="0" autoUpdateAnimBg="0"/>
      <p:bldP spid="51286" grpId="0" autoUpdateAnimBg="0"/>
      <p:bldP spid="51287" grpId="0" autoUpdateAnimBg="0"/>
      <p:bldP spid="51288" grpId="0" autoUpdateAnimBg="0"/>
      <p:bldP spid="235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未标题-1 拷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279900"/>
            <a:ext cx="3816350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1484313"/>
            <a:ext cx="4248150" cy="379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1116013" y="908050"/>
            <a:ext cx="84248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Where did Bob go on vacation?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3294063" y="2944813"/>
            <a:ext cx="4733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He visit</a:t>
            </a: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ed</a:t>
            </a:r>
            <a:r>
              <a:rPr lang="en-US" altLang="zh-CN" sz="3600" b="1">
                <a:latin typeface="Comic Sans MS" pitchFamily="66" charset="0"/>
              </a:rPr>
              <a:t> his uncle.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/>
      <p:bldP spid="430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20938"/>
            <a:ext cx="28765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1125538"/>
            <a:ext cx="3570288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684213" y="404813"/>
            <a:ext cx="8459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Where did Tom go on vacation?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2843213" y="5084763"/>
            <a:ext cx="59975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He </a:t>
            </a: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went</a:t>
            </a:r>
            <a:r>
              <a:rPr lang="en-US" altLang="zh-CN" sz="3600" b="1">
                <a:latin typeface="Comic Sans MS" pitchFamily="66" charset="0"/>
              </a:rPr>
              <a:t> to summer camp.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5" grpId="0"/>
      <p:bldP spid="532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349500"/>
            <a:ext cx="3068638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6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329088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1187450" y="333375"/>
            <a:ext cx="7200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Where did Sally go on vacation?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1042988" y="5157788"/>
            <a:ext cx="48672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She stay</a:t>
            </a: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ed</a:t>
            </a:r>
            <a:r>
              <a:rPr lang="en-US" altLang="zh-CN" sz="3600" b="1">
                <a:latin typeface="Comic Sans MS" pitchFamily="66" charset="0"/>
              </a:rPr>
              <a:t> at home.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  <p:bldP spid="5120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2636838"/>
            <a:ext cx="3225800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6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25538"/>
            <a:ext cx="32956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403350" y="692150"/>
            <a:ext cx="741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Where did Tina go on vacation?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179388" y="5084763"/>
            <a:ext cx="63611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She </a:t>
            </a: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went</a:t>
            </a:r>
            <a:r>
              <a:rPr lang="en-US" altLang="zh-CN" sz="3600" b="1">
                <a:latin typeface="Comic Sans MS" pitchFamily="66" charset="0"/>
              </a:rPr>
              <a:t> to the mountains.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9" grpId="0"/>
      <p:bldP spid="49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957263"/>
            <a:ext cx="8229600" cy="50927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StepA</a:t>
            </a:r>
            <a:r>
              <a:rPr lang="zh-CN" altLang="en-US" sz="2400" smtClean="0"/>
              <a:t>、试一试你能写出下列各词的过去式吗？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smtClean="0"/>
              <a:t>stay_________do________stop_______play________   is_______    go_______   buy_______    have _______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CN" sz="2400" smtClean="0"/>
              <a:t>like________visit________  are________read_______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StepB</a:t>
            </a:r>
            <a:r>
              <a:rPr lang="zh-CN" altLang="en-US" sz="2400" smtClean="0"/>
              <a:t>、快乐译一译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stay at home_________ 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 go to summer camp_________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go to New York city______ 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go to the mountains_________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visit my uncle_________   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go to the beach_________</a:t>
            </a:r>
          </a:p>
          <a:p>
            <a:pPr eaLnBrk="1" hangingPunct="1">
              <a:lnSpc>
                <a:spcPct val="80000"/>
              </a:lnSpc>
            </a:pPr>
            <a:r>
              <a:rPr lang="en-US" altLang="zh-CN" sz="2400" smtClean="0"/>
              <a:t>visit museums _______ </a:t>
            </a: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762000" y="255588"/>
            <a:ext cx="495776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Calibri" pitchFamily="34" charset="0"/>
              </a:rPr>
              <a:t>Check the homework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258888" y="1268413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stayed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3132138" y="1268413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did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5003800" y="1268413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stopped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6804025" y="1268413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played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1042988" y="16287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was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843213" y="16287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went</a:t>
            </a:r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4859338" y="16287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bought</a:t>
            </a:r>
          </a:p>
        </p:txBody>
      </p:sp>
      <p:sp>
        <p:nvSpPr>
          <p:cNvPr id="57355" name="Text Box 11"/>
          <p:cNvSpPr txBox="1">
            <a:spLocks noChangeArrowheads="1"/>
          </p:cNvSpPr>
          <p:nvPr/>
        </p:nvSpPr>
        <p:spPr bwMode="auto">
          <a:xfrm>
            <a:off x="7019925" y="1700213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had</a:t>
            </a:r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1187450" y="20605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liked</a:t>
            </a:r>
          </a:p>
        </p:txBody>
      </p:sp>
      <p:sp>
        <p:nvSpPr>
          <p:cNvPr id="57357" name="Text Box 13"/>
          <p:cNvSpPr txBox="1">
            <a:spLocks noChangeArrowheads="1"/>
          </p:cNvSpPr>
          <p:nvPr/>
        </p:nvSpPr>
        <p:spPr bwMode="auto">
          <a:xfrm>
            <a:off x="2987675" y="20605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visited</a:t>
            </a:r>
          </a:p>
        </p:txBody>
      </p:sp>
      <p:sp>
        <p:nvSpPr>
          <p:cNvPr id="57358" name="Text Box 14"/>
          <p:cNvSpPr txBox="1">
            <a:spLocks noChangeArrowheads="1"/>
          </p:cNvSpPr>
          <p:nvPr/>
        </p:nvSpPr>
        <p:spPr bwMode="auto">
          <a:xfrm>
            <a:off x="5076825" y="20605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57359" name="Text Box 15"/>
          <p:cNvSpPr txBox="1">
            <a:spLocks noChangeArrowheads="1"/>
          </p:cNvSpPr>
          <p:nvPr/>
        </p:nvSpPr>
        <p:spPr bwMode="auto">
          <a:xfrm>
            <a:off x="7164388" y="2060575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read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7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  <p:bldP spid="57349" grpId="0"/>
      <p:bldP spid="57350" grpId="0"/>
      <p:bldP spid="57351" grpId="0"/>
      <p:bldP spid="57352" grpId="0"/>
      <p:bldP spid="57353" grpId="0"/>
      <p:bldP spid="57354" grpId="0"/>
      <p:bldP spid="57355" grpId="0"/>
      <p:bldP spid="57356" grpId="0"/>
      <p:bldP spid="57357" grpId="0"/>
      <p:bldP spid="57358" grpId="0"/>
      <p:bldP spid="5735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9500"/>
            <a:ext cx="2384425" cy="382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981075"/>
            <a:ext cx="381635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39750" y="549275"/>
            <a:ext cx="88566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Where did Xiang Hua go on vacation?</a:t>
            </a: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2771775" y="5157788"/>
            <a:ext cx="6911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He </a:t>
            </a: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went</a:t>
            </a:r>
            <a:r>
              <a:rPr lang="en-US" altLang="zh-CN" sz="3600" b="1">
                <a:latin typeface="Comic Sans MS" pitchFamily="66" charset="0"/>
              </a:rPr>
              <a:t> to New York City.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1" grpId="0"/>
      <p:bldP spid="471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4537075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205038"/>
            <a:ext cx="4608512" cy="427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979613" y="620713"/>
            <a:ext cx="7705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Where did he go on vacation?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250825" y="4652963"/>
            <a:ext cx="5276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Comic Sans MS" pitchFamily="66" charset="0"/>
              </a:rPr>
              <a:t>He </a:t>
            </a:r>
            <a:r>
              <a:rPr lang="en-US" altLang="zh-CN" sz="3600" b="1">
                <a:solidFill>
                  <a:srgbClr val="FF0000"/>
                </a:solidFill>
                <a:latin typeface="Comic Sans MS" pitchFamily="66" charset="0"/>
              </a:rPr>
              <a:t>went</a:t>
            </a:r>
            <a:r>
              <a:rPr lang="en-US" altLang="zh-CN" sz="3600" b="1">
                <a:latin typeface="Comic Sans MS" pitchFamily="66" charset="0"/>
              </a:rPr>
              <a:t> to the beach.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  <p:bldP spid="6247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-269875" y="1268413"/>
            <a:ext cx="9413875" cy="380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25425">
              <a:tabLst>
                <a:tab pos="228600" algn="l"/>
              </a:tabLst>
            </a:pPr>
            <a:r>
              <a:rPr lang="zh-CN" altLang="en-US" sz="2800" b="1">
                <a:ea typeface="华文行楷" pitchFamily="2" charset="-122"/>
                <a:cs typeface="Times New Roman" pitchFamily="18" charset="0"/>
              </a:rPr>
              <a:t>合成不定代词和不定副词的构成及其用法</a:t>
            </a:r>
            <a:endParaRPr lang="zh-CN" altLang="en-US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zh-CN" altLang="en-US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    </a:t>
            </a:r>
            <a:r>
              <a:rPr lang="en-US" altLang="zh-CN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1.</a:t>
            </a:r>
            <a:r>
              <a:rPr lang="zh-CN" altLang="en-US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构成：由</a:t>
            </a: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some, any, no, every</a:t>
            </a: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分别加上</a:t>
            </a: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-body, -thing, -one</a:t>
            </a:r>
          </a:p>
          <a:p>
            <a:pPr indent="225425" eaLnBrk="0" hangingPunct="0">
              <a:tabLst>
                <a:tab pos="228600" algn="l"/>
              </a:tabLst>
            </a:pP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   构成的不定代词叫做合成不定代词；加上</a:t>
            </a: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-where</a:t>
            </a: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构成副词。</a:t>
            </a:r>
            <a:endParaRPr lang="zh-CN" altLang="en-GB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     </a:t>
            </a:r>
            <a:r>
              <a:rPr lang="en-GB" altLang="zh-CN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2.</a:t>
            </a: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用法：</a:t>
            </a:r>
            <a:endParaRPr lang="zh-CN" altLang="en-GB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（</a:t>
            </a:r>
            <a:r>
              <a:rPr lang="en-US" altLang="zh-CN" sz="2400">
                <a:ea typeface="华文行楷" pitchFamily="2" charset="-122"/>
                <a:cs typeface="Times New Roman" pitchFamily="18" charset="0"/>
              </a:rPr>
              <a:t>1</a:t>
            </a:r>
            <a:r>
              <a:rPr lang="zh-CN" altLang="en-US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）合成不定代词在句中可以作主语，宾语或表语等。</a:t>
            </a:r>
            <a:endParaRPr lang="zh-CN" altLang="en-US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                   Nobody will listen to him.</a:t>
            </a:r>
            <a:endParaRPr lang="en-GB" altLang="zh-CN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	  He wants something to eat.</a:t>
            </a:r>
            <a:endParaRPr lang="en-GB" altLang="zh-CN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zh-CN" altLang="en-GB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（</a:t>
            </a:r>
            <a:r>
              <a:rPr lang="en-US" altLang="zh-CN" sz="2400">
                <a:ea typeface="华文行楷" pitchFamily="2" charset="-122"/>
                <a:cs typeface="Times New Roman" pitchFamily="18" charset="0"/>
              </a:rPr>
              <a:t>2</a:t>
            </a:r>
            <a:r>
              <a:rPr lang="zh-CN" altLang="en-US" sz="2400">
                <a:latin typeface="Times New Roman" pitchFamily="18" charset="0"/>
                <a:ea typeface="华文行楷" pitchFamily="2" charset="-122"/>
                <a:cs typeface="Times New Roman" pitchFamily="18" charset="0"/>
              </a:rPr>
              <a:t>）不定代词作主语时，谓语动词要用单数。</a:t>
            </a:r>
            <a:endParaRPr lang="zh-CN" altLang="en-US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                  There is nothing wrong with the TV.</a:t>
            </a:r>
            <a:endParaRPr lang="en-GB" altLang="zh-CN">
              <a:ea typeface="华文行楷" pitchFamily="2" charset="-122"/>
              <a:cs typeface="Times New Roman" pitchFamily="18" charset="0"/>
            </a:endParaRPr>
          </a:p>
          <a:p>
            <a:pPr indent="225425" eaLnBrk="0" hangingPunct="0">
              <a:tabLst>
                <a:tab pos="228600" algn="l"/>
              </a:tabLst>
            </a:pPr>
            <a:r>
              <a:rPr lang="en-GB" altLang="zh-CN" sz="2400" b="1">
                <a:ea typeface="华文行楷" pitchFamily="2" charset="-122"/>
                <a:cs typeface="Times New Roman" pitchFamily="18" charset="0"/>
              </a:rPr>
              <a:t>                  Everybody likes to be free.</a:t>
            </a:r>
            <a:endParaRPr lang="en-GB" altLang="zh-CN">
              <a:ea typeface="华文行楷" pitchFamily="2" charset="-122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-1441450" y="6410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pic>
        <p:nvPicPr>
          <p:cNvPr id="24580" name="Picture 3" descr="BAN_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447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049338" y="268288"/>
            <a:ext cx="1435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</a:rPr>
              <a:t>Notes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04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04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04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04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04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79388" y="908050"/>
            <a:ext cx="8964612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GB" sz="2800"/>
              <a:t>（</a:t>
            </a:r>
            <a:r>
              <a:rPr lang="en-US" altLang="zh-CN" sz="2800"/>
              <a:t>3</a:t>
            </a:r>
            <a:r>
              <a:rPr lang="zh-CN" altLang="en-US" sz="2800"/>
              <a:t>）</a:t>
            </a:r>
            <a:r>
              <a:rPr lang="en-US" altLang="zh-CN" sz="2800" b="1"/>
              <a:t>some-</a:t>
            </a:r>
            <a:r>
              <a:rPr lang="zh-CN" altLang="en-US" sz="2800"/>
              <a:t>不定代词，通常用于肯定句中；</a:t>
            </a:r>
            <a:r>
              <a:rPr lang="en-GB" altLang="zh-CN" sz="2800" b="1"/>
              <a:t>any-</a:t>
            </a:r>
            <a:r>
              <a:rPr lang="zh-CN" altLang="en-GB" sz="2800"/>
              <a:t>不定代词则多用于否定句、疑问句和条件状语从句中。</a:t>
            </a:r>
          </a:p>
          <a:p>
            <a:r>
              <a:rPr lang="zh-CN" altLang="en-GB" sz="2800"/>
              <a:t> 但</a:t>
            </a:r>
            <a:r>
              <a:rPr lang="en-GB" altLang="zh-CN" sz="2800" b="1"/>
              <a:t>some-</a:t>
            </a:r>
            <a:r>
              <a:rPr lang="zh-CN" altLang="en-GB" sz="2800"/>
              <a:t>可用于表请求、邀请、预料对方会作肯定回答时的疑问句中。</a:t>
            </a:r>
          </a:p>
          <a:p>
            <a:r>
              <a:rPr lang="en-GB" altLang="zh-CN" sz="2800" b="1"/>
              <a:t>Someone called on her last week.</a:t>
            </a:r>
            <a:endParaRPr lang="en-GB" altLang="zh-CN" sz="2800"/>
          </a:p>
          <a:p>
            <a:r>
              <a:rPr lang="en-GB" altLang="zh-CN" sz="2800" b="1"/>
              <a:t>There </a:t>
            </a:r>
            <a:r>
              <a:rPr lang="en-GB" altLang="zh-CN" sz="2800" b="1">
                <a:solidFill>
                  <a:srgbClr val="FF0000"/>
                </a:solidFill>
              </a:rPr>
              <a:t>isn’t</a:t>
            </a:r>
            <a:r>
              <a:rPr lang="en-GB" altLang="zh-CN" sz="2800" b="1"/>
              <a:t> anyone else there.</a:t>
            </a:r>
            <a:endParaRPr lang="en-GB" altLang="zh-CN" sz="2800"/>
          </a:p>
          <a:p>
            <a:r>
              <a:rPr lang="en-GB" altLang="zh-CN" sz="2800" b="1">
                <a:solidFill>
                  <a:srgbClr val="FF0000"/>
                </a:solidFill>
              </a:rPr>
              <a:t>Is</a:t>
            </a:r>
            <a:r>
              <a:rPr lang="en-GB" altLang="zh-CN" sz="2800" b="1"/>
              <a:t> anybody over there?</a:t>
            </a:r>
            <a:endParaRPr lang="en-GB" altLang="zh-CN" sz="2800"/>
          </a:p>
          <a:p>
            <a:r>
              <a:rPr lang="en-GB" altLang="zh-CN" sz="2800" b="1"/>
              <a:t>Could you give me something to eat?</a:t>
            </a:r>
            <a:endParaRPr lang="en-GB" altLang="zh-CN" sz="2800"/>
          </a:p>
          <a:p>
            <a:r>
              <a:rPr lang="zh-CN" altLang="en-GB" sz="2800"/>
              <a:t>（</a:t>
            </a:r>
            <a:r>
              <a:rPr lang="en-US" altLang="zh-CN" sz="2800"/>
              <a:t>4</a:t>
            </a:r>
            <a:r>
              <a:rPr lang="zh-CN" altLang="en-US" sz="2800"/>
              <a:t>）形容词修饰不定代词时，通常要放在不定代词之后。</a:t>
            </a:r>
          </a:p>
          <a:p>
            <a:r>
              <a:rPr lang="en-GB" altLang="zh-CN" sz="2800" b="1"/>
              <a:t>There is </a:t>
            </a:r>
            <a:r>
              <a:rPr lang="en-GB" altLang="zh-CN" sz="2800" b="1">
                <a:solidFill>
                  <a:srgbClr val="FF0000"/>
                </a:solidFill>
              </a:rPr>
              <a:t>something wrong</a:t>
            </a:r>
            <a:r>
              <a:rPr lang="en-GB" altLang="zh-CN" sz="2800" b="1"/>
              <a:t> with your eyes.</a:t>
            </a:r>
          </a:p>
        </p:txBody>
      </p:sp>
      <p:pic>
        <p:nvPicPr>
          <p:cNvPr id="25603" name="Picture 3" descr="BAN_2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4479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049338" y="268288"/>
            <a:ext cx="14351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>
                <a:solidFill>
                  <a:srgbClr val="CC00CC"/>
                </a:solidFill>
                <a:latin typeface="Times New Roman" pitchFamily="18" charset="0"/>
              </a:rPr>
              <a:t>Notes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1038225"/>
            <a:ext cx="9363075" cy="533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tabLst>
                <a:tab pos="1600200" algn="l"/>
              </a:tabLst>
            </a:pPr>
            <a:endParaRPr lang="en-US" altLang="zh-CN" sz="2400"/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1. I can’t hear anything = I can hear _________.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2. There is _______ on the floor. Please pick it up.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3. Did _______  go to play basketball with you ?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4. I phoned you last night, but ______ answered it.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5. Don’t worry. There’s ______ wrong with your ears.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6. There’s _______ in the box. It’s empty(</a:t>
            </a:r>
            <a:r>
              <a:rPr lang="zh-CN" altLang="en-US" sz="3200"/>
              <a:t>空的）</a:t>
            </a:r>
            <a:r>
              <a:rPr lang="en-US" altLang="zh-CN" sz="3200"/>
              <a:t>.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7. Maybe _________put my pencil _________. </a:t>
            </a:r>
          </a:p>
          <a:p>
            <a:pPr eaLnBrk="0" hangingPunct="0">
              <a:tabLst>
                <a:tab pos="1600200" algn="l"/>
              </a:tabLst>
            </a:pPr>
            <a:r>
              <a:rPr lang="en-US" altLang="zh-CN" sz="3200"/>
              <a:t>    I can’t find it ___________.</a:t>
            </a:r>
          </a:p>
          <a:p>
            <a:pPr eaLnBrk="0" hangingPunct="0">
              <a:tabLst>
                <a:tab pos="1600200" algn="l"/>
              </a:tabLst>
            </a:pPr>
            <a:endParaRPr lang="en-US" altLang="zh-CN" sz="3200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68313" y="144463"/>
            <a:ext cx="6335712" cy="692150"/>
          </a:xfrm>
          <a:prstGeom prst="rect">
            <a:avLst/>
          </a:prstGeom>
          <a:noFill/>
          <a:ln w="57150">
            <a:solidFill>
              <a:schemeClr val="accent2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95288" y="260350"/>
            <a:ext cx="62642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Times New Roman" pitchFamily="18" charset="0"/>
              </a:rPr>
              <a:t>巩固练习：用不定代词或不定副词填空</a:t>
            </a:r>
          </a:p>
        </p:txBody>
      </p:sp>
      <p:pic>
        <p:nvPicPr>
          <p:cNvPr id="26629" name="Picture 5" descr="未命名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264150"/>
            <a:ext cx="2278062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6877050" y="1412875"/>
            <a:ext cx="1368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nothing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 flipH="1">
            <a:off x="1979613" y="1916113"/>
            <a:ext cx="1873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something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1258888" y="2420938"/>
            <a:ext cx="17287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anyone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5508625" y="2924175"/>
            <a:ext cx="1368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no one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211638" y="3429000"/>
            <a:ext cx="1368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nothing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2411413" y="4365625"/>
            <a:ext cx="1368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nothing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659563" y="4797425"/>
            <a:ext cx="21605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somewhere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1979613" y="4868863"/>
            <a:ext cx="17287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someone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2916238" y="5300663"/>
            <a:ext cx="22320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everywhere</a:t>
            </a:r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 flipV="1">
            <a:off x="827088" y="3357563"/>
            <a:ext cx="12239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2480" name="Text Box 16"/>
          <p:cNvSpPr txBox="1">
            <a:spLocks noChangeArrowheads="1"/>
          </p:cNvSpPr>
          <p:nvPr/>
        </p:nvSpPr>
        <p:spPr bwMode="auto">
          <a:xfrm>
            <a:off x="2051050" y="3284538"/>
            <a:ext cx="1225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=called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2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0" grpId="0"/>
      <p:bldP spid="62471" grpId="0"/>
      <p:bldP spid="62472" grpId="0"/>
      <p:bldP spid="62473" grpId="0"/>
      <p:bldP spid="62474" grpId="0"/>
      <p:bldP spid="62475" grpId="0"/>
      <p:bldP spid="62476" grpId="0"/>
      <p:bldP spid="62477" grpId="0"/>
      <p:bldP spid="62478" grpId="0"/>
      <p:bldP spid="6247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23850" y="581025"/>
            <a:ext cx="8640763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/>
              <a:t>Linda: Did you do ___________ fun on your vacation,  </a:t>
            </a:r>
          </a:p>
          <a:p>
            <a:r>
              <a:rPr lang="en-US" altLang="zh-CN" sz="2800"/>
              <a:t>       Alice?</a:t>
            </a:r>
          </a:p>
          <a:p>
            <a:pPr eaLnBrk="0" hangingPunct="0"/>
            <a:r>
              <a:rPr lang="en-US" altLang="zh-CN" sz="2800"/>
              <a:t>Alice: Yes, I did. I went to Sanya.</a:t>
            </a:r>
          </a:p>
          <a:p>
            <a:pPr eaLnBrk="0" hangingPunct="0"/>
            <a:r>
              <a:rPr lang="en-US" altLang="zh-CN" sz="2800"/>
              <a:t>Linda: How did you like it?</a:t>
            </a:r>
          </a:p>
          <a:p>
            <a:pPr eaLnBrk="0" hangingPunct="0"/>
            <a:r>
              <a:rPr lang="en-US" altLang="zh-CN" sz="2800"/>
              <a:t>Alice: Well, it was my first time there, so </a:t>
            </a:r>
          </a:p>
          <a:p>
            <a:pPr eaLnBrk="0" hangingPunct="0"/>
            <a:r>
              <a:rPr lang="en-US" altLang="zh-CN" sz="2800"/>
              <a:t>       __________ was really interesting.</a:t>
            </a:r>
          </a:p>
          <a:p>
            <a:pPr eaLnBrk="0" hangingPunct="0"/>
            <a:r>
              <a:rPr lang="en-US" altLang="zh-CN" sz="2800"/>
              <a:t>Linda: Did you go with ___________?</a:t>
            </a:r>
          </a:p>
          <a:p>
            <a:pPr eaLnBrk="0" hangingPunct="0"/>
            <a:r>
              <a:rPr lang="en-US" altLang="zh-CN" sz="2800"/>
              <a:t>Alice: Yes, I did. I went with my sister.</a:t>
            </a:r>
          </a:p>
          <a:p>
            <a:pPr eaLnBrk="0" hangingPunct="0"/>
            <a:r>
              <a:rPr lang="en-US" altLang="zh-CN" sz="2800"/>
              <a:t>Linda: Did you go shopping?</a:t>
            </a:r>
          </a:p>
          <a:p>
            <a:pPr eaLnBrk="0" hangingPunct="0"/>
            <a:r>
              <a:rPr lang="en-US" altLang="zh-CN" sz="2800"/>
              <a:t>Alice: Of course! I bought _________ for my parents. </a:t>
            </a:r>
          </a:p>
          <a:p>
            <a:pPr eaLnBrk="0" hangingPunct="0"/>
            <a:r>
              <a:rPr lang="en-US" altLang="zh-CN" sz="2800"/>
              <a:t>       But __________ for myself.</a:t>
            </a:r>
          </a:p>
          <a:p>
            <a:pPr eaLnBrk="0" hangingPunct="0"/>
            <a:r>
              <a:rPr lang="en-US" altLang="zh-CN" sz="2800"/>
              <a:t>Linda: Why didn’t you buy __________for yourself.</a:t>
            </a:r>
          </a:p>
          <a:p>
            <a:pPr eaLnBrk="0" hangingPunct="0"/>
            <a:r>
              <a:rPr lang="en-US" altLang="zh-CN" sz="2800"/>
              <a:t>Alice: I didn’t really see___________ I liked.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042988" y="0"/>
            <a:ext cx="777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anyone ,something, anything, everything, nothing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00113" y="0"/>
            <a:ext cx="7667625" cy="576263"/>
          </a:xfrm>
          <a:prstGeom prst="rect">
            <a:avLst/>
          </a:prstGeom>
          <a:noFill/>
          <a:ln w="57150" cmpd="thinThick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3" name="WordArt 5"/>
          <p:cNvSpPr>
            <a:spLocks noChangeArrowheads="1" noChangeShapeType="1" noTextEdit="1"/>
          </p:cNvSpPr>
          <p:nvPr/>
        </p:nvSpPr>
        <p:spPr bwMode="auto">
          <a:xfrm>
            <a:off x="179388" y="-171450"/>
            <a:ext cx="503237" cy="11017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3a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68614" name="Text Box 6"/>
          <p:cNvSpPr txBox="1">
            <a:spLocks noChangeArrowheads="1"/>
          </p:cNvSpPr>
          <p:nvPr/>
        </p:nvSpPr>
        <p:spPr bwMode="auto">
          <a:xfrm>
            <a:off x="3563938" y="549275"/>
            <a:ext cx="18716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anything</a:t>
            </a:r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1285875" y="2571750"/>
            <a:ext cx="18716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everything</a:t>
            </a:r>
          </a:p>
        </p:txBody>
      </p:sp>
      <p:sp>
        <p:nvSpPr>
          <p:cNvPr id="68616" name="Text Box 8"/>
          <p:cNvSpPr txBox="1">
            <a:spLocks noChangeArrowheads="1"/>
          </p:cNvSpPr>
          <p:nvPr/>
        </p:nvSpPr>
        <p:spPr bwMode="auto">
          <a:xfrm>
            <a:off x="4143375" y="3214688"/>
            <a:ext cx="18716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anyone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4572000" y="4429125"/>
            <a:ext cx="18716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something</a:t>
            </a: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1857375" y="4929188"/>
            <a:ext cx="18716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nothing</a:t>
            </a:r>
          </a:p>
        </p:txBody>
      </p:sp>
      <p:sp>
        <p:nvSpPr>
          <p:cNvPr id="68619" name="Text Box 11"/>
          <p:cNvSpPr txBox="1">
            <a:spLocks noChangeArrowheads="1"/>
          </p:cNvSpPr>
          <p:nvPr/>
        </p:nvSpPr>
        <p:spPr bwMode="auto">
          <a:xfrm>
            <a:off x="4572000" y="5286375"/>
            <a:ext cx="18716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anything</a:t>
            </a:r>
          </a:p>
        </p:txBody>
      </p:sp>
      <p:sp>
        <p:nvSpPr>
          <p:cNvPr id="68620" name="Text Box 12"/>
          <p:cNvSpPr txBox="1">
            <a:spLocks noChangeArrowheads="1"/>
          </p:cNvSpPr>
          <p:nvPr/>
        </p:nvSpPr>
        <p:spPr bwMode="auto">
          <a:xfrm>
            <a:off x="4071938" y="5786438"/>
            <a:ext cx="187166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anything</a:t>
            </a:r>
          </a:p>
        </p:txBody>
      </p:sp>
      <p:sp>
        <p:nvSpPr>
          <p:cNvPr id="68621" name="Line 13"/>
          <p:cNvSpPr>
            <a:spLocks noChangeShapeType="1"/>
          </p:cNvSpPr>
          <p:nvPr/>
        </p:nvSpPr>
        <p:spPr bwMode="auto">
          <a:xfrm>
            <a:off x="1357313" y="2357438"/>
            <a:ext cx="295116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4572000" y="1928813"/>
            <a:ext cx="381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</a:rPr>
              <a:t>=Whatdid you think of it?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4" grpId="0"/>
      <p:bldP spid="68615" grpId="0"/>
      <p:bldP spid="68616" grpId="0"/>
      <p:bldP spid="68617" grpId="0"/>
      <p:bldP spid="68618" grpId="0"/>
      <p:bldP spid="68619" grpId="0"/>
      <p:bldP spid="68620" grpId="0"/>
      <p:bldP spid="68621" grpId="0" animBg="1"/>
      <p:bldP spid="686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23850" y="271463"/>
            <a:ext cx="8532813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800"/>
              <a:t>Dear bill,</a:t>
            </a:r>
          </a:p>
          <a:p>
            <a:pPr eaLnBrk="0" hangingPunct="0"/>
            <a:r>
              <a:rPr lang="en-US" altLang="zh-CN" sz="2800"/>
              <a:t>How was your vacation? Did you do _________ interesting? Did ________ in the family go with you? I went to a friend’s farm in the countryside with my family. _________was great. We fed some hens and saw some baby pigs. They were so cute! The only problem was that there was ______ much to do in the evening but read. Still ___________ seemed to be bored. Bye for now! Mark</a:t>
            </a:r>
          </a:p>
        </p:txBody>
      </p:sp>
      <p:sp>
        <p:nvSpPr>
          <p:cNvPr id="69635" name="Rectangle 3"/>
          <p:cNvSpPr>
            <a:spLocks noChangeArrowheads="1"/>
          </p:cNvSpPr>
          <p:nvPr/>
        </p:nvSpPr>
        <p:spPr bwMode="auto">
          <a:xfrm>
            <a:off x="250825" y="4292600"/>
            <a:ext cx="8256588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/>
              <a:t>seem + </a:t>
            </a:r>
            <a:r>
              <a:rPr lang="zh-CN" altLang="en-US" sz="2800"/>
              <a:t>形容词  看起来</a:t>
            </a:r>
            <a:r>
              <a:rPr lang="en-US" altLang="zh-CN" sz="2800"/>
              <a:t>….. You seem happy today.</a:t>
            </a:r>
          </a:p>
          <a:p>
            <a:r>
              <a:rPr lang="en-US" altLang="zh-CN" sz="2800"/>
              <a:t>seem + to do sth. </a:t>
            </a:r>
            <a:r>
              <a:rPr lang="zh-CN" altLang="en-US" sz="2800"/>
              <a:t>似乎、好像做某事       </a:t>
            </a:r>
          </a:p>
          <a:p>
            <a:r>
              <a:rPr lang="en-US" altLang="zh-CN" sz="2800"/>
              <a:t>I seem to have a cold </a:t>
            </a:r>
          </a:p>
          <a:p>
            <a:r>
              <a:rPr lang="en-US" altLang="zh-CN" sz="2800"/>
              <a:t>It seems / seemed + </a:t>
            </a:r>
            <a:r>
              <a:rPr lang="zh-CN" altLang="en-US" sz="2800"/>
              <a:t>从句  看起来好像</a:t>
            </a:r>
            <a:r>
              <a:rPr lang="en-US" altLang="zh-CN" sz="2800"/>
              <a:t>…</a:t>
            </a:r>
            <a:r>
              <a:rPr lang="zh-CN" altLang="en-US" sz="2800"/>
              <a:t>；似乎</a:t>
            </a:r>
            <a:r>
              <a:rPr lang="en-US" altLang="zh-CN" sz="2800"/>
              <a:t>….  </a:t>
            </a:r>
          </a:p>
          <a:p>
            <a:r>
              <a:rPr lang="en-US" altLang="zh-CN" sz="2800"/>
              <a:t>It seems that no one believe you. </a:t>
            </a: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8172450" y="0"/>
            <a:ext cx="476250" cy="1028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altLang="zh-CN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宋体"/>
                <a:ea typeface="宋体"/>
              </a:rPr>
              <a:t>3b</a:t>
            </a:r>
            <a:endParaRPr lang="zh-CN" alt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6300788" y="620713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anything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3059113" y="1125538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everyone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547813" y="1916113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Everything</a:t>
            </a: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4932363" y="2781300"/>
            <a:ext cx="14398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nothing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857750" y="3286125"/>
            <a:ext cx="1655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no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/>
      <p:bldP spid="69637" grpId="0"/>
      <p:bldP spid="69638" grpId="0"/>
      <p:bldP spid="69639" grpId="0"/>
      <p:bldP spid="69640" grpId="0"/>
      <p:bldP spid="6964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74517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latin typeface="Times New Roman" pitchFamily="18" charset="0"/>
              </a:rPr>
              <a:t>Listen. Where did Grace, Kevin, and Julie go on vacation? Match the person with the place.</a:t>
            </a:r>
          </a:p>
        </p:txBody>
      </p:sp>
      <p:pic>
        <p:nvPicPr>
          <p:cNvPr id="29699" name="Picture 5" descr="pic_2542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87" t="14378" r="5795" b="68735"/>
          <a:stretch>
            <a:fillRect/>
          </a:stretch>
        </p:blipFill>
        <p:spPr bwMode="auto">
          <a:xfrm>
            <a:off x="4500563" y="981075"/>
            <a:ext cx="4391025" cy="310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1773" name="Group 29"/>
          <p:cNvGraphicFramePr>
            <a:graphicFrameLocks noGrp="1"/>
          </p:cNvGraphicFramePr>
          <p:nvPr/>
        </p:nvGraphicFramePr>
        <p:xfrm>
          <a:off x="395288" y="3429000"/>
          <a:ext cx="5407025" cy="2725738"/>
        </p:xfrm>
        <a:graphic>
          <a:graphicData uri="http://schemas.openxmlformats.org/drawingml/2006/table">
            <a:tbl>
              <a:tblPr/>
              <a:tblGrid>
                <a:gridCol w="2376487"/>
                <a:gridCol w="3030538"/>
              </a:tblGrid>
              <a:tr h="769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 </a:t>
                      </a: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People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   Places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1.</a:t>
                      </a:r>
                      <a:r>
                        <a:rPr kumimoji="0" lang="en-US" altLang="zh-CN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 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Grace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2.Kevin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3.Julie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769" name="Unit 10 Section A-2b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052513"/>
            <a:ext cx="1016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75" name="Rectangle 31"/>
          <p:cNvSpPr>
            <a:spLocks noChangeArrowheads="1"/>
          </p:cNvSpPr>
          <p:nvPr/>
        </p:nvSpPr>
        <p:spPr bwMode="auto">
          <a:xfrm>
            <a:off x="2916238" y="4600575"/>
            <a:ext cx="27193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New York City</a:t>
            </a:r>
          </a:p>
        </p:txBody>
      </p:sp>
      <p:sp>
        <p:nvSpPr>
          <p:cNvPr id="31777" name="Rectangle 33"/>
          <p:cNvSpPr>
            <a:spLocks noChangeArrowheads="1"/>
          </p:cNvSpPr>
          <p:nvPr/>
        </p:nvSpPr>
        <p:spPr bwMode="auto">
          <a:xfrm>
            <a:off x="3059113" y="5176838"/>
            <a:ext cx="19383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the beach</a:t>
            </a:r>
          </a:p>
        </p:txBody>
      </p:sp>
      <p:sp>
        <p:nvSpPr>
          <p:cNvPr id="31779" name="Rectangle 35"/>
          <p:cNvSpPr>
            <a:spLocks noChangeArrowheads="1"/>
          </p:cNvSpPr>
          <p:nvPr/>
        </p:nvSpPr>
        <p:spPr bwMode="auto">
          <a:xfrm>
            <a:off x="3203575" y="5824538"/>
            <a:ext cx="1181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home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17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65032" fill="hold"/>
                                        <p:tgtEl>
                                          <p:spTgt spid="317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769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69"/>
                </p:tgtEl>
              </p:cMediaNode>
            </p:audio>
          </p:childTnLst>
        </p:cTn>
      </p:par>
    </p:tnLst>
    <p:bldLst>
      <p:bldP spid="31775" grpId="0"/>
      <p:bldP spid="31777" grpId="0"/>
      <p:bldP spid="3177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95288" y="0"/>
            <a:ext cx="8748712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Georgia" pitchFamily="18" charset="0"/>
              </a:rPr>
              <a:t>         Listen again. For each question check (√)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 b="1">
                <a:solidFill>
                  <a:schemeClr val="tx2"/>
                </a:solidFill>
                <a:latin typeface="Georgia" pitchFamily="18" charset="0"/>
              </a:rPr>
              <a:t>“Yes, I did.” or “ No, I didn’t.” as you hear them talk.</a:t>
            </a:r>
          </a:p>
        </p:txBody>
      </p:sp>
      <p:graphicFrame>
        <p:nvGraphicFramePr>
          <p:cNvPr id="32878" name="Group 110"/>
          <p:cNvGraphicFramePr>
            <a:graphicFrameLocks noGrp="1"/>
          </p:cNvGraphicFramePr>
          <p:nvPr/>
        </p:nvGraphicFramePr>
        <p:xfrm>
          <a:off x="179388" y="908050"/>
          <a:ext cx="8567737" cy="5641975"/>
        </p:xfrm>
        <a:graphic>
          <a:graphicData uri="http://schemas.openxmlformats.org/drawingml/2006/table">
            <a:tbl>
              <a:tblPr/>
              <a:tblGrid>
                <a:gridCol w="1295400"/>
                <a:gridCol w="4537075"/>
                <a:gridCol w="1152525"/>
                <a:gridCol w="1582737"/>
              </a:tblGrid>
              <a:tr h="6057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Did you …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Yes, I did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No, I didn’t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600156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Grace</a:t>
                      </a:r>
                    </a:p>
                  </a:txBody>
                  <a:tcPr marL="90000" marR="90000" marT="46806" marB="46806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 with anyone?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pitchFamily="34" charset="0"/>
                          <a:ea typeface="宋体-方正超大字符集"/>
                          <a:cs typeface="宋体-方正超大字符集"/>
                        </a:rPr>
                        <a:t>√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6001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 to Central Park?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ea typeface="宋体-方正超大字符集"/>
                        <a:cs typeface="宋体-方正超大字符集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50171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buy anything special?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pitchFamily="34" charset="0"/>
                        <a:ea typeface="宋体-方正超大字符集"/>
                        <a:cs typeface="宋体-方正超大字符集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503306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Kevin</a:t>
                      </a:r>
                    </a:p>
                  </a:txBody>
                  <a:tcPr marL="90000" marR="90000" marT="46806" marB="46806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play volleyball?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52553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swim?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6001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meet anyone interesting?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477902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Julie</a:t>
                      </a:r>
                    </a:p>
                  </a:txBody>
                  <a:tcPr marL="90000" marR="90000" marT="46806" marB="46806" anchor="ctr" anchorCtr="1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do anything interesting?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57792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study for tests?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  <a:tr h="64937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 out with anyone?</a:t>
                      </a: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6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0000" marR="90000" marT="46806" marB="468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EDF"/>
                    </a:solidFill>
                  </a:tcPr>
                </a:tc>
              </a:tr>
            </a:tbl>
          </a:graphicData>
        </a:graphic>
      </p:graphicFrame>
      <p:sp>
        <p:nvSpPr>
          <p:cNvPr id="41165" name="Text Box 205"/>
          <p:cNvSpPr txBox="1">
            <a:spLocks noChangeArrowheads="1"/>
          </p:cNvSpPr>
          <p:nvPr/>
        </p:nvSpPr>
        <p:spPr bwMode="auto">
          <a:xfrm>
            <a:off x="6227763" y="2133600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1166" name="Text Box 206"/>
          <p:cNvSpPr txBox="1">
            <a:spLocks noChangeArrowheads="1"/>
          </p:cNvSpPr>
          <p:nvPr/>
        </p:nvSpPr>
        <p:spPr bwMode="auto">
          <a:xfrm>
            <a:off x="6227763" y="270827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1167" name="Text Box 207"/>
          <p:cNvSpPr txBox="1">
            <a:spLocks noChangeArrowheads="1"/>
          </p:cNvSpPr>
          <p:nvPr/>
        </p:nvSpPr>
        <p:spPr bwMode="auto">
          <a:xfrm>
            <a:off x="7596188" y="3213100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1168" name="Text Box 208"/>
          <p:cNvSpPr txBox="1">
            <a:spLocks noChangeArrowheads="1"/>
          </p:cNvSpPr>
          <p:nvPr/>
        </p:nvSpPr>
        <p:spPr bwMode="auto">
          <a:xfrm>
            <a:off x="6227763" y="3716338"/>
            <a:ext cx="720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2" name="Text Box 208"/>
          <p:cNvSpPr txBox="1">
            <a:spLocks noChangeArrowheads="1"/>
          </p:cNvSpPr>
          <p:nvPr/>
        </p:nvSpPr>
        <p:spPr bwMode="auto">
          <a:xfrm>
            <a:off x="6300788" y="414972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3" name="Text Box 208"/>
          <p:cNvSpPr txBox="1">
            <a:spLocks noChangeArrowheads="1"/>
          </p:cNvSpPr>
          <p:nvPr/>
        </p:nvSpPr>
        <p:spPr bwMode="auto">
          <a:xfrm>
            <a:off x="7524750" y="4724400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" name="Text Box 208"/>
          <p:cNvSpPr txBox="1">
            <a:spLocks noChangeArrowheads="1"/>
          </p:cNvSpPr>
          <p:nvPr/>
        </p:nvSpPr>
        <p:spPr bwMode="auto">
          <a:xfrm>
            <a:off x="6300788" y="522922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5" name="Text Box 208"/>
          <p:cNvSpPr txBox="1">
            <a:spLocks noChangeArrowheads="1"/>
          </p:cNvSpPr>
          <p:nvPr/>
        </p:nvSpPr>
        <p:spPr bwMode="auto">
          <a:xfrm>
            <a:off x="7524750" y="587692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30782" name="WordArt 115"/>
          <p:cNvSpPr>
            <a:spLocks noChangeArrowheads="1" noChangeShapeType="1" noTextEdit="1"/>
          </p:cNvSpPr>
          <p:nvPr/>
        </p:nvSpPr>
        <p:spPr bwMode="auto">
          <a:xfrm>
            <a:off x="250825" y="0"/>
            <a:ext cx="576263" cy="5254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2b</a:t>
            </a:r>
            <a:endParaRPr lang="zh-CN" altLang="en-US" sz="3600" b="1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14" name="Unit 1 Section A 2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0"/>
            <a:ext cx="642938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1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 nodeType="clickPar">
                      <p:stCondLst>
                        <p:cond delay="0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1" dur="9561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41165" grpId="0"/>
      <p:bldP spid="41166" grpId="0"/>
      <p:bldP spid="41167" grpId="0"/>
      <p:bldP spid="41168" grpId="0"/>
      <p:bldP spid="2" grpId="0"/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Group 2"/>
          <p:cNvGraphicFramePr>
            <a:graphicFrameLocks noGrp="1"/>
          </p:cNvGraphicFramePr>
          <p:nvPr/>
        </p:nvGraphicFramePr>
        <p:xfrm>
          <a:off x="250825" y="144463"/>
          <a:ext cx="8596313" cy="4149725"/>
        </p:xfrm>
        <a:graphic>
          <a:graphicData uri="http://schemas.openxmlformats.org/drawingml/2006/table">
            <a:tbl>
              <a:tblPr/>
              <a:tblGrid>
                <a:gridCol w="1441397"/>
                <a:gridCol w="1943028"/>
                <a:gridCol w="3384425"/>
                <a:gridCol w="863568"/>
                <a:gridCol w="755622"/>
                <a:gridCol w="208274"/>
              </a:tblGrid>
              <a:tr h="677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2D2DB9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Places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Did you …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No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5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Grace </a:t>
                      </a:r>
                    </a:p>
                  </a:txBody>
                  <a:tcPr marL="91437" marR="91437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New York City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 to Central Park?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1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Kevin</a:t>
                      </a:r>
                    </a:p>
                  </a:txBody>
                  <a:tcPr marL="91437" marR="91437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play volleyball?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swim?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637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8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Julie</a:t>
                      </a:r>
                    </a:p>
                  </a:txBody>
                  <a:tcPr marL="91437" marR="91437" marT="45727" marB="45727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go to the movies?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96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study for exams?</a:t>
                      </a: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91437" marR="91437"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795" name="Rectangle 51"/>
          <p:cNvSpPr>
            <a:spLocks noChangeArrowheads="1"/>
          </p:cNvSpPr>
          <p:nvPr/>
        </p:nvSpPr>
        <p:spPr bwMode="auto">
          <a:xfrm>
            <a:off x="1692275" y="3573463"/>
            <a:ext cx="1943100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2800" b="1"/>
              <a:t>   </a:t>
            </a:r>
            <a:r>
              <a:rPr lang="en-US" altLang="zh-CN" sz="2800" b="1">
                <a:solidFill>
                  <a:srgbClr val="0000FF"/>
                </a:solidFill>
              </a:rPr>
              <a:t>home</a:t>
            </a:r>
          </a:p>
        </p:txBody>
      </p:sp>
      <p:sp>
        <p:nvSpPr>
          <p:cNvPr id="31796" name="Rectangle 52"/>
          <p:cNvSpPr>
            <a:spLocks noChangeArrowheads="1"/>
          </p:cNvSpPr>
          <p:nvPr/>
        </p:nvSpPr>
        <p:spPr bwMode="auto">
          <a:xfrm>
            <a:off x="1692275" y="2205038"/>
            <a:ext cx="1943100" cy="5191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0000FF"/>
                </a:solidFill>
              </a:rPr>
              <a:t>the beach</a:t>
            </a:r>
          </a:p>
        </p:txBody>
      </p:sp>
      <p:sp>
        <p:nvSpPr>
          <p:cNvPr id="34869" name="Rectangle 53"/>
          <p:cNvSpPr>
            <a:spLocks noChangeArrowheads="1"/>
          </p:cNvSpPr>
          <p:nvPr/>
        </p:nvSpPr>
        <p:spPr bwMode="auto">
          <a:xfrm>
            <a:off x="611188" y="4437063"/>
            <a:ext cx="7920037" cy="20510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3200" b="1">
                <a:latin typeface="Times New Roman" pitchFamily="18" charset="0"/>
              </a:rPr>
              <a:t>A: Grace, where did you go on vacation ?</a:t>
            </a:r>
          </a:p>
          <a:p>
            <a:r>
              <a:rPr kumimoji="1" lang="en-US" altLang="zh-CN" sz="3200" b="1">
                <a:latin typeface="Times New Roman" pitchFamily="18" charset="0"/>
              </a:rPr>
              <a:t>B: I went to </a:t>
            </a:r>
            <a:r>
              <a:rPr kumimoji="1" lang="en-US" altLang="zh-CN" sz="3200" b="1">
                <a:solidFill>
                  <a:srgbClr val="0000FF"/>
                </a:solidFill>
                <a:latin typeface="Times New Roman" pitchFamily="18" charset="0"/>
              </a:rPr>
              <a:t>New York City</a:t>
            </a:r>
            <a:r>
              <a:rPr kumimoji="1" lang="en-US" altLang="zh-CN" sz="3200" b="1">
                <a:latin typeface="Times New Roman" pitchFamily="18" charset="0"/>
              </a:rPr>
              <a:t>.</a:t>
            </a:r>
          </a:p>
          <a:p>
            <a:r>
              <a:rPr kumimoji="1" lang="en-US" altLang="zh-CN" sz="3200" b="1">
                <a:latin typeface="Times New Roman" pitchFamily="18" charset="0"/>
              </a:rPr>
              <a:t>A: Oh, really? Did you go with anyone?</a:t>
            </a:r>
          </a:p>
          <a:p>
            <a:r>
              <a:rPr kumimoji="1" lang="en-US" altLang="zh-CN" sz="3200" b="1">
                <a:latin typeface="Times New Roman" pitchFamily="18" charset="0"/>
              </a:rPr>
              <a:t>B: Yes, I went with my mother .</a:t>
            </a:r>
          </a:p>
        </p:txBody>
      </p:sp>
      <p:sp>
        <p:nvSpPr>
          <p:cNvPr id="41165" name="Text Box 205"/>
          <p:cNvSpPr txBox="1">
            <a:spLocks noChangeArrowheads="1"/>
          </p:cNvSpPr>
          <p:nvPr/>
        </p:nvSpPr>
        <p:spPr bwMode="auto">
          <a:xfrm>
            <a:off x="7956550" y="184467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1166" name="Text Box 206"/>
          <p:cNvSpPr txBox="1">
            <a:spLocks noChangeArrowheads="1"/>
          </p:cNvSpPr>
          <p:nvPr/>
        </p:nvSpPr>
        <p:spPr bwMode="auto">
          <a:xfrm>
            <a:off x="7092950" y="981075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1167" name="Text Box 207"/>
          <p:cNvSpPr txBox="1">
            <a:spLocks noChangeArrowheads="1"/>
          </p:cNvSpPr>
          <p:nvPr/>
        </p:nvSpPr>
        <p:spPr bwMode="auto">
          <a:xfrm>
            <a:off x="7956550" y="3068638"/>
            <a:ext cx="720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41168" name="Text Box 208"/>
          <p:cNvSpPr txBox="1">
            <a:spLocks noChangeArrowheads="1"/>
          </p:cNvSpPr>
          <p:nvPr/>
        </p:nvSpPr>
        <p:spPr bwMode="auto">
          <a:xfrm>
            <a:off x="7092950" y="2420938"/>
            <a:ext cx="720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2" name="Text Box 207"/>
          <p:cNvSpPr txBox="1">
            <a:spLocks noChangeArrowheads="1"/>
          </p:cNvSpPr>
          <p:nvPr/>
        </p:nvSpPr>
        <p:spPr bwMode="auto">
          <a:xfrm>
            <a:off x="7092950" y="3644900"/>
            <a:ext cx="720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-方正超大字符集" pitchFamily="65" charset="-122"/>
              </a:rPr>
              <a:t>√</a:t>
            </a:r>
            <a:endParaRPr lang="en-US" altLang="zh-CN" sz="32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宋体-方正超大字符集" pitchFamily="65" charset="-122"/>
            </a:endParaRPr>
          </a:p>
        </p:txBody>
      </p:sp>
      <p:sp>
        <p:nvSpPr>
          <p:cNvPr id="31803" name="WordArt 59"/>
          <p:cNvSpPr>
            <a:spLocks noChangeArrowheads="1" noChangeShapeType="1" noTextEdit="1"/>
          </p:cNvSpPr>
          <p:nvPr/>
        </p:nvSpPr>
        <p:spPr bwMode="auto">
          <a:xfrm>
            <a:off x="395288" y="260350"/>
            <a:ext cx="720725" cy="5048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3600" b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2c</a:t>
            </a:r>
            <a:endParaRPr lang="zh-CN" altLang="en-US" sz="3600" b="1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48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6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n_you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50" y="4051300"/>
            <a:ext cx="16335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1817688"/>
            <a:ext cx="92646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Did you go anywhere </a:t>
            </a:r>
            <a:r>
              <a:rPr lang="en-US" altLang="zh-CN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interesting/beautiful</a:t>
            </a:r>
            <a:r>
              <a:rPr lang="en-US" altLang="zh-CN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…?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Where did you go on vacation?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179388" y="3662363"/>
            <a:ext cx="806132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Did you do anything </a:t>
            </a:r>
            <a:r>
              <a:rPr lang="en-US" altLang="zh-CN" sz="36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special/great…</a:t>
            </a:r>
            <a:r>
              <a:rPr lang="en-US" altLang="zh-CN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?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4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What did you do on vacation?</a:t>
            </a:r>
          </a:p>
          <a:p>
            <a:pPr>
              <a:spcBef>
                <a:spcPct val="50000"/>
              </a:spcBef>
              <a:defRPr/>
            </a:pPr>
            <a:endParaRPr lang="en-US" altLang="zh-CN" sz="400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Narrow" pitchFamily="34" charset="0"/>
            </a:endParaRPr>
          </a:p>
        </p:txBody>
      </p:sp>
      <p:pic>
        <p:nvPicPr>
          <p:cNvPr id="5125" name="Picture 5" descr="Winnie_the_Pooh_6136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953000"/>
            <a:ext cx="1333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765175"/>
            <a:ext cx="72405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altLang="zh-CN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How was your summer vacation ?</a:t>
            </a: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-36513" y="5373688"/>
            <a:ext cx="6159501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altLang="zh-CN" sz="36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Who did you go there with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4" grpId="0"/>
      <p:bldP spid="717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lvyo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772400" cy="471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676400" y="4598988"/>
            <a:ext cx="42799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>
                <a:latin typeface="Calibri" pitchFamily="34" charset="0"/>
              </a:rPr>
              <a:t>What did they do?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990600" y="5229225"/>
            <a:ext cx="6767513" cy="823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latin typeface="+mn-lt"/>
                <a:ea typeface="+mn-ea"/>
              </a:rPr>
              <a:t>They were </a:t>
            </a:r>
            <a:r>
              <a:rPr lang="en-US" altLang="zh-CN" sz="4800" b="1" i="1" u="sng" dirty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on vacation</a:t>
            </a:r>
            <a:r>
              <a:rPr lang="en-US" altLang="zh-CN" sz="4800" dirty="0">
                <a:latin typeface="+mn-lt"/>
                <a:ea typeface="+mn-ea"/>
              </a:rPr>
              <a:t>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779838" y="6092825"/>
            <a:ext cx="4419600" cy="579438"/>
          </a:xfrm>
          <a:prstGeom prst="rect">
            <a:avLst/>
          </a:prstGeom>
          <a:solidFill>
            <a:srgbClr val="00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00"/>
                </a:solidFill>
                <a:latin typeface="Calibri" pitchFamily="34" charset="0"/>
              </a:rPr>
              <a:t>=on holidays </a:t>
            </a:r>
            <a:r>
              <a:rPr lang="zh-CN" altLang="en-US" sz="3200" b="1">
                <a:solidFill>
                  <a:srgbClr val="FFFF00"/>
                </a:solidFill>
                <a:latin typeface="Calibri" pitchFamily="34" charset="0"/>
              </a:rPr>
              <a:t>在度假中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5127" grpId="0"/>
      <p:bldP spid="512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6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6629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2d.Role-play the conversation</a:t>
            </a:r>
            <a:endParaRPr lang="zh-CN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33795" name="Picture 7" descr="e852ff048ed8aeef350ba3073264f09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196975"/>
            <a:ext cx="400050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44463" y="804863"/>
            <a:ext cx="8964612" cy="608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Rick: Hi,Helen. Long time no see.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Helen: Hi,Rick. Yes,I was on   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       vacation last month.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Rick: Oh,Did you go anywhere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      interesting?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Helen: Yes,I went to Guizhou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       with my family.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Rick: Wow! Did you see HuangguoshuWaterfall?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Helen:Yes,Idid.It was wonderful! We took quite a few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      photos there.What about you?Did you do anything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      special last month?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Rick: Not really.I just stayed at home most of the time  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zh-CN" sz="2400"/>
              <a:t>      to read and relax.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2286000" y="1214438"/>
            <a:ext cx="24495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5929313" y="5000625"/>
            <a:ext cx="172878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5357813" y="6429375"/>
            <a:ext cx="252095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500438" y="1643063"/>
            <a:ext cx="9366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 flipV="1">
            <a:off x="857250" y="2143125"/>
            <a:ext cx="11525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10" name="Unit 1 Section A 2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85750"/>
            <a:ext cx="5715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475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3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0248" grpId="0"/>
      <p:bldP spid="10249" grpId="0" animBg="1"/>
      <p:bldP spid="10250" grpId="0" animBg="1"/>
      <p:bldP spid="10251" grpId="0" animBg="1"/>
      <p:bldP spid="10252" grpId="0" animBg="1"/>
      <p:bldP spid="1025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flow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4581525"/>
            <a:ext cx="1414463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7" name="Rectangle 3"/>
          <p:cNvSpPr>
            <a:spLocks noChangeArrowheads="1"/>
          </p:cNvSpPr>
          <p:nvPr/>
        </p:nvSpPr>
        <p:spPr bwMode="auto">
          <a:xfrm>
            <a:off x="3779838" y="765175"/>
            <a:ext cx="6696075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go to …with my family 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go somewhere interesting 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Huangguoshu waterfall</a:t>
            </a:r>
            <a:r>
              <a:rPr lang="en-US" altLang="zh-CN" sz="2800" u="sng">
                <a:solidFill>
                  <a:srgbClr val="0000FF"/>
                </a:solidFill>
              </a:rPr>
              <a:t> </a:t>
            </a:r>
            <a:endParaRPr lang="en-US" altLang="zh-CN" sz="2800">
              <a:solidFill>
                <a:srgbClr val="0000FF"/>
              </a:solidFill>
            </a:endParaRP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quite a few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do something special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most of the time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stay at home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of course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seem to be bored</a:t>
            </a:r>
          </a:p>
          <a:p>
            <a:pPr eaLnBrk="0" hangingPunct="0">
              <a:lnSpc>
                <a:spcPct val="130000"/>
              </a:lnSpc>
            </a:pPr>
            <a:r>
              <a:rPr lang="en-US" altLang="zh-CN" sz="2800">
                <a:solidFill>
                  <a:srgbClr val="0000FF"/>
                </a:solidFill>
              </a:rPr>
              <a:t>keep a diary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755650" y="1844675"/>
            <a:ext cx="237648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971550" y="836613"/>
            <a:ext cx="2736850" cy="538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/>
              <a:t>1.</a:t>
            </a:r>
            <a:r>
              <a:rPr lang="zh-CN" altLang="en-US" sz="2400"/>
              <a:t>和家人去</a:t>
            </a:r>
            <a:r>
              <a:rPr lang="en-US" altLang="zh-CN" sz="2400"/>
              <a:t>…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2.</a:t>
            </a:r>
            <a:r>
              <a:rPr lang="zh-CN" altLang="en-US" sz="2400"/>
              <a:t>去有趣的地方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3.</a:t>
            </a:r>
            <a:r>
              <a:rPr lang="zh-CN" altLang="en-US" sz="2400"/>
              <a:t>黄果树瀑布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4.</a:t>
            </a:r>
            <a:r>
              <a:rPr lang="zh-CN" altLang="en-US" sz="2400"/>
              <a:t>相当多</a:t>
            </a:r>
            <a:r>
              <a:rPr lang="en-US" altLang="zh-CN" sz="2400"/>
              <a:t>,</a:t>
            </a:r>
            <a:r>
              <a:rPr lang="zh-CN" altLang="en-US" sz="2400"/>
              <a:t>不少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5.</a:t>
            </a:r>
            <a:r>
              <a:rPr lang="zh-CN" altLang="en-US" sz="2400"/>
              <a:t>做些特别的事情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6.</a:t>
            </a:r>
            <a:r>
              <a:rPr lang="zh-CN" altLang="en-US" sz="2400"/>
              <a:t>大部分时间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7.</a:t>
            </a:r>
            <a:r>
              <a:rPr lang="zh-CN" altLang="en-US" sz="2400"/>
              <a:t>呆在家里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8.</a:t>
            </a:r>
            <a:r>
              <a:rPr lang="zh-CN" altLang="en-US" sz="2400"/>
              <a:t>当然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9.</a:t>
            </a:r>
            <a:r>
              <a:rPr lang="zh-CN" altLang="en-US" sz="2400"/>
              <a:t>似乎很厌倦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/>
              <a:t>10.</a:t>
            </a:r>
            <a:r>
              <a:rPr lang="zh-CN" altLang="en-US" sz="2400"/>
              <a:t>写日记</a:t>
            </a:r>
          </a:p>
        </p:txBody>
      </p:sp>
      <p:pic>
        <p:nvPicPr>
          <p:cNvPr id="34822" name="Picture 3" descr="BAN_2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252095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755650" y="331788"/>
            <a:ext cx="1455738" cy="481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及时练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75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75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WordArt 4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3141663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grammar Focus</a:t>
            </a:r>
            <a:endParaRPr lang="zh-CN" alt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宋体"/>
              <a:ea typeface="宋体"/>
            </a:endParaRPr>
          </a:p>
        </p:txBody>
      </p:sp>
      <p:graphicFrame>
        <p:nvGraphicFramePr>
          <p:cNvPr id="41000" name="Group 40"/>
          <p:cNvGraphicFramePr>
            <a:graphicFrameLocks noGrp="1"/>
          </p:cNvGraphicFramePr>
          <p:nvPr>
            <p:ph/>
          </p:nvPr>
        </p:nvGraphicFramePr>
        <p:xfrm>
          <a:off x="250825" y="1125538"/>
          <a:ext cx="8229600" cy="512762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74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Where did you go on vacation?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I went to New York City.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54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Did you go out with anyone?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No ,no one was here. Every one was on vacation.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5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Did you buy anything special?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Yes,I bought something for my father.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5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No ,I bought nothing.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How was the food?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Everything tasted reallly good.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Did everyone have a good time?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Oh, yes.Everything was excellent.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5865" name="Picture 41" descr="wr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1403350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flowe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3" y="4770438"/>
            <a:ext cx="1296987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3690938" y="733425"/>
            <a:ext cx="5453062" cy="564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112713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go with someone     </a:t>
            </a:r>
          </a:p>
          <a:p>
            <a:pPr indent="112713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go out with someone </a:t>
            </a:r>
          </a:p>
          <a:p>
            <a:pPr indent="112713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go to New York City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buy something special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meet someone interesting    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study for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do something interesting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go to Central Park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long time no see</a:t>
            </a:r>
          </a:p>
          <a:p>
            <a:pPr indent="112713" eaLnBrk="0" hangingPunct="0">
              <a:lnSpc>
                <a:spcPct val="130000"/>
              </a:lnSpc>
              <a:tabLst>
                <a:tab pos="1600200" algn="l"/>
              </a:tabLst>
            </a:pPr>
            <a:r>
              <a:rPr lang="en-US" altLang="zh-CN" sz="2800">
                <a:solidFill>
                  <a:srgbClr val="0000FF"/>
                </a:solidFill>
              </a:rPr>
              <a:t> be on vacation</a:t>
            </a: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827088" y="981075"/>
            <a:ext cx="3455987" cy="538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1.</a:t>
            </a:r>
            <a:r>
              <a:rPr lang="zh-CN" altLang="en-US" sz="2400">
                <a:latin typeface="Times New Roman" pitchFamily="18" charset="0"/>
              </a:rPr>
              <a:t>和某人一起走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2.</a:t>
            </a:r>
            <a:r>
              <a:rPr lang="zh-CN" altLang="en-US" sz="2400">
                <a:latin typeface="Times New Roman" pitchFamily="18" charset="0"/>
              </a:rPr>
              <a:t>和某人一起出去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3.</a:t>
            </a:r>
            <a:r>
              <a:rPr lang="zh-CN" altLang="en-US" sz="2400">
                <a:latin typeface="Times New Roman" pitchFamily="18" charset="0"/>
              </a:rPr>
              <a:t>去纽约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4.</a:t>
            </a:r>
            <a:r>
              <a:rPr lang="zh-CN" altLang="en-US" sz="2400">
                <a:latin typeface="Times New Roman" pitchFamily="18" charset="0"/>
              </a:rPr>
              <a:t>买一些不寻常的东西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5.</a:t>
            </a:r>
            <a:r>
              <a:rPr lang="zh-CN" altLang="en-US" sz="2400">
                <a:latin typeface="Times New Roman" pitchFamily="18" charset="0"/>
              </a:rPr>
              <a:t>见一些有趣的人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6.</a:t>
            </a:r>
            <a:r>
              <a:rPr lang="zh-CN" altLang="en-US" sz="2400">
                <a:latin typeface="Times New Roman" pitchFamily="18" charset="0"/>
              </a:rPr>
              <a:t>为</a:t>
            </a:r>
            <a:r>
              <a:rPr lang="en-US" altLang="zh-CN" sz="2400">
                <a:latin typeface="Times New Roman" pitchFamily="18" charset="0"/>
              </a:rPr>
              <a:t>…</a:t>
            </a:r>
            <a:r>
              <a:rPr lang="zh-CN" altLang="en-US" sz="2400">
                <a:latin typeface="Times New Roman" pitchFamily="18" charset="0"/>
              </a:rPr>
              <a:t>而学习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7.</a:t>
            </a:r>
            <a:r>
              <a:rPr lang="zh-CN" altLang="en-US" sz="2400">
                <a:latin typeface="Times New Roman" pitchFamily="18" charset="0"/>
              </a:rPr>
              <a:t>做一些有趣的事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8.</a:t>
            </a:r>
            <a:r>
              <a:rPr lang="zh-CN" altLang="en-US" sz="2400">
                <a:latin typeface="Times New Roman" pitchFamily="18" charset="0"/>
              </a:rPr>
              <a:t>去中心公园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9.</a:t>
            </a:r>
            <a:r>
              <a:rPr lang="zh-CN" altLang="en-US" sz="2400">
                <a:latin typeface="Times New Roman" pitchFamily="18" charset="0"/>
              </a:rPr>
              <a:t>好久不见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pitchFamily="18" charset="0"/>
              </a:rPr>
              <a:t>10.</a:t>
            </a:r>
            <a:r>
              <a:rPr lang="zh-CN" altLang="en-US" sz="2400">
                <a:latin typeface="Times New Roman" pitchFamily="18" charset="0"/>
              </a:rPr>
              <a:t>在度假</a:t>
            </a:r>
          </a:p>
        </p:txBody>
      </p:sp>
      <p:pic>
        <p:nvPicPr>
          <p:cNvPr id="36869" name="Picture 3" descr="BAN_2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2095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WordArt 7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1455738" cy="481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及时练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1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1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512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250825" y="962025"/>
            <a:ext cx="8280400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en-US" altLang="zh-CN" sz="2400"/>
              <a:t>Last August, our class_________(do) something very special on our school trip. We __________(go) to mount Tai. We_________(start) our trip at 12:00 at night. Everyone in our class_________(take) a bag with some food and water. After three hours, someone looked at the map and _________(find) out we __________(be ,not) anywhere near the top. My legs ________(be) so tired that I wanted to stop. My classmates_________(tell) me to keep going, so I _________(go) on. At 5:00 a.m., we got to the top! Everyone _________(jump) up and down in excitement. Twenty minutes later, the sun ________(start) to come up. It was so beautiful that we ________(forget) about the last five hours!</a:t>
            </a:r>
          </a:p>
        </p:txBody>
      </p:sp>
      <p:sp>
        <p:nvSpPr>
          <p:cNvPr id="37891" name="Rectangle 7"/>
          <p:cNvSpPr>
            <a:spLocks noChangeArrowheads="1"/>
          </p:cNvSpPr>
          <p:nvPr/>
        </p:nvSpPr>
        <p:spPr bwMode="auto">
          <a:xfrm>
            <a:off x="539750" y="188913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chemeClr val="accent2"/>
                </a:solidFill>
                <a:latin typeface="Times New Roman" pitchFamily="18" charset="0"/>
              </a:rPr>
              <a:t>用所给动词的正确形式填空</a:t>
            </a:r>
          </a:p>
        </p:txBody>
      </p:sp>
      <p:sp>
        <p:nvSpPr>
          <p:cNvPr id="37892" name="Rectangle 8"/>
          <p:cNvSpPr>
            <a:spLocks noChangeArrowheads="1"/>
          </p:cNvSpPr>
          <p:nvPr/>
        </p:nvSpPr>
        <p:spPr bwMode="auto">
          <a:xfrm>
            <a:off x="611188" y="188913"/>
            <a:ext cx="3960812" cy="576262"/>
          </a:xfrm>
          <a:prstGeom prst="rect">
            <a:avLst/>
          </a:prstGeom>
          <a:noFill/>
          <a:ln w="57150" cmpd="thickThin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zh-CN" altLang="zh-CN" sz="2800" b="1"/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3563938" y="1052513"/>
            <a:ext cx="1295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did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4716463" y="1412875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went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1547813" y="1773238"/>
            <a:ext cx="1295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started</a:t>
            </a:r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>
            <a:off x="2214563" y="2143125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took</a:t>
            </a: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500063" y="28575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found</a:t>
            </a: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3714750" y="2928938"/>
            <a:ext cx="1657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weren’t</a:t>
            </a: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3429000" y="3357563"/>
            <a:ext cx="1295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were</a:t>
            </a: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3357563" y="371475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told</a:t>
            </a: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571500" y="3929063"/>
            <a:ext cx="1295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went</a:t>
            </a:r>
          </a:p>
        </p:txBody>
      </p:sp>
      <p:sp>
        <p:nvSpPr>
          <p:cNvPr id="45074" name="Text Box 18"/>
          <p:cNvSpPr txBox="1">
            <a:spLocks noChangeArrowheads="1"/>
          </p:cNvSpPr>
          <p:nvPr/>
        </p:nvSpPr>
        <p:spPr bwMode="auto">
          <a:xfrm>
            <a:off x="1714500" y="4357688"/>
            <a:ext cx="15113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jumped</a:t>
            </a:r>
          </a:p>
        </p:txBody>
      </p:sp>
      <p:sp>
        <p:nvSpPr>
          <p:cNvPr id="45075" name="Text Box 19"/>
          <p:cNvSpPr txBox="1">
            <a:spLocks noChangeArrowheads="1"/>
          </p:cNvSpPr>
          <p:nvPr/>
        </p:nvSpPr>
        <p:spPr bwMode="auto">
          <a:xfrm>
            <a:off x="4500563" y="4643438"/>
            <a:ext cx="1295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started</a:t>
            </a:r>
          </a:p>
        </p:txBody>
      </p:sp>
      <p:sp>
        <p:nvSpPr>
          <p:cNvPr id="45076" name="Text Box 20"/>
          <p:cNvSpPr txBox="1">
            <a:spLocks noChangeArrowheads="1"/>
          </p:cNvSpPr>
          <p:nvPr/>
        </p:nvSpPr>
        <p:spPr bwMode="auto">
          <a:xfrm>
            <a:off x="4286250" y="5072063"/>
            <a:ext cx="1295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</a:rPr>
              <a:t>forgot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5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5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/>
      <p:bldP spid="45066" grpId="0"/>
      <p:bldP spid="45067" grpId="0"/>
      <p:bldP spid="45068" grpId="0"/>
      <p:bldP spid="45069" grpId="0"/>
      <p:bldP spid="45070" grpId="0"/>
      <p:bldP spid="45071" grpId="0"/>
      <p:bldP spid="45072" grpId="0"/>
      <p:bldP spid="45073" grpId="0"/>
      <p:bldP spid="45074" grpId="0"/>
      <p:bldP spid="45075" grpId="0"/>
      <p:bldP spid="4507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228600" y="381000"/>
            <a:ext cx="8667750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66700" indent="-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/>
              <a:t>根据汉语完成句子，每空一次。</a:t>
            </a:r>
          </a:p>
          <a:p>
            <a:pPr eaLnBrk="1" hangingPunct="1">
              <a:buFontTx/>
              <a:buAutoNum type="arabicPeriod"/>
            </a:pPr>
            <a:r>
              <a:rPr lang="en-US" altLang="zh-CN" sz="2800"/>
              <a:t>–</a:t>
            </a:r>
            <a:r>
              <a:rPr lang="zh-CN" altLang="en-US" sz="2800"/>
              <a:t>你的姐姐假期到哪儿去了？</a:t>
            </a:r>
          </a:p>
          <a:p>
            <a:pPr eaLnBrk="1" hangingPunct="1"/>
            <a:r>
              <a:rPr lang="zh-CN" altLang="en-US" sz="2800"/>
              <a:t>     </a:t>
            </a:r>
            <a:r>
              <a:rPr lang="en-US" altLang="zh-CN" sz="2800"/>
              <a:t>---</a:t>
            </a:r>
            <a:r>
              <a:rPr lang="zh-CN" altLang="en-US" sz="2800"/>
              <a:t>她去参加夏令营了。</a:t>
            </a:r>
          </a:p>
          <a:p>
            <a:pPr eaLnBrk="1" hangingPunct="1"/>
            <a:r>
              <a:rPr lang="en-US" altLang="zh-CN" sz="2800"/>
              <a:t>---______ ______ your sister______ _____ vacation?</a:t>
            </a:r>
          </a:p>
          <a:p>
            <a:pPr eaLnBrk="1" hangingPunct="1"/>
            <a:r>
              <a:rPr lang="en-US" altLang="zh-CN" sz="2800"/>
              <a:t>---She______ ______ summer camp.</a:t>
            </a:r>
          </a:p>
          <a:p>
            <a:pPr eaLnBrk="1" hangingPunct="1"/>
            <a:r>
              <a:rPr lang="en-US" altLang="zh-CN" sz="2800"/>
              <a:t>2. ---</a:t>
            </a:r>
            <a:r>
              <a:rPr lang="zh-CN" altLang="en-US" sz="2800"/>
              <a:t>杰夫，你去了一些有趣的地方吗？</a:t>
            </a:r>
          </a:p>
          <a:p>
            <a:pPr eaLnBrk="1" hangingPunct="1"/>
            <a:r>
              <a:rPr lang="zh-CN" altLang="en-US" sz="2800"/>
              <a:t>    </a:t>
            </a:r>
            <a:r>
              <a:rPr lang="en-US" altLang="zh-CN" sz="2800"/>
              <a:t>---</a:t>
            </a:r>
            <a:r>
              <a:rPr lang="zh-CN" altLang="en-US" sz="2800"/>
              <a:t>是的， 我和我的朋友们去了参观博物馆。</a:t>
            </a:r>
          </a:p>
          <a:p>
            <a:pPr eaLnBrk="1" hangingPunct="1"/>
            <a:r>
              <a:rPr lang="en-US" altLang="zh-CN" sz="2800"/>
              <a:t>---Jeff, _____ you go__________ ____________?</a:t>
            </a:r>
          </a:p>
          <a:p>
            <a:pPr eaLnBrk="1" hangingPunct="1"/>
            <a:r>
              <a:rPr lang="en-US" altLang="zh-CN" sz="2800"/>
              <a:t>---Yes, I _________ _________ ________ friends.</a:t>
            </a:r>
          </a:p>
          <a:p>
            <a:pPr eaLnBrk="1" hangingPunct="1"/>
            <a:r>
              <a:rPr lang="en-US" altLang="zh-CN" sz="2800"/>
              <a:t>3. ----</a:t>
            </a:r>
            <a:r>
              <a:rPr lang="zh-CN" altLang="en-US" sz="2800"/>
              <a:t>昨天你买到什么特别的东西了吗？</a:t>
            </a:r>
          </a:p>
          <a:p>
            <a:pPr eaLnBrk="1" hangingPunct="1"/>
            <a:r>
              <a:rPr lang="zh-CN" altLang="en-US" sz="2800"/>
              <a:t>   </a:t>
            </a:r>
            <a:r>
              <a:rPr lang="en-US" altLang="zh-CN" sz="2800"/>
              <a:t>—</a:t>
            </a:r>
            <a:r>
              <a:rPr lang="zh-CN" altLang="en-US" sz="2800"/>
              <a:t>没，我什么也没买到。</a:t>
            </a:r>
          </a:p>
          <a:p>
            <a:pPr eaLnBrk="1" hangingPunct="1"/>
            <a:r>
              <a:rPr lang="zh-CN" altLang="en-US" sz="2800"/>
              <a:t> </a:t>
            </a:r>
            <a:r>
              <a:rPr lang="en-US" altLang="zh-CN" sz="2800"/>
              <a:t>—______ you buy_________ ________ yesterday?</a:t>
            </a:r>
          </a:p>
          <a:p>
            <a:pPr eaLnBrk="1" hangingPunct="1"/>
            <a:r>
              <a:rPr lang="en-US" altLang="zh-CN" sz="2800"/>
              <a:t>---No, I ________ _________.</a:t>
            </a:r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611188" y="1628775"/>
            <a:ext cx="1331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Where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1908175" y="1628775"/>
            <a:ext cx="909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  did</a:t>
            </a:r>
          </a:p>
        </p:txBody>
      </p:sp>
      <p:sp>
        <p:nvSpPr>
          <p:cNvPr id="92167" name="Text Box 7"/>
          <p:cNvSpPr txBox="1">
            <a:spLocks noChangeArrowheads="1"/>
          </p:cNvSpPr>
          <p:nvPr/>
        </p:nvSpPr>
        <p:spPr bwMode="auto">
          <a:xfrm>
            <a:off x="5230813" y="1557338"/>
            <a:ext cx="596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go</a:t>
            </a:r>
          </a:p>
        </p:txBody>
      </p:sp>
      <p:sp>
        <p:nvSpPr>
          <p:cNvPr id="92168" name="Text Box 8"/>
          <p:cNvSpPr txBox="1">
            <a:spLocks noChangeArrowheads="1"/>
          </p:cNvSpPr>
          <p:nvPr/>
        </p:nvSpPr>
        <p:spPr bwMode="auto">
          <a:xfrm>
            <a:off x="6424613" y="1557338"/>
            <a:ext cx="6254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on</a:t>
            </a:r>
          </a:p>
        </p:txBody>
      </p:sp>
      <p:sp>
        <p:nvSpPr>
          <p:cNvPr id="92169" name="Text Box 9"/>
          <p:cNvSpPr txBox="1">
            <a:spLocks noChangeArrowheads="1"/>
          </p:cNvSpPr>
          <p:nvPr/>
        </p:nvSpPr>
        <p:spPr bwMode="auto">
          <a:xfrm>
            <a:off x="1524000" y="2052638"/>
            <a:ext cx="10525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went</a:t>
            </a:r>
          </a:p>
        </p:txBody>
      </p:sp>
      <p:sp>
        <p:nvSpPr>
          <p:cNvPr id="92170" name="Text Box 10"/>
          <p:cNvSpPr txBox="1">
            <a:spLocks noChangeArrowheads="1"/>
          </p:cNvSpPr>
          <p:nvPr/>
        </p:nvSpPr>
        <p:spPr bwMode="auto">
          <a:xfrm>
            <a:off x="2971800" y="2060575"/>
            <a:ext cx="5445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to</a:t>
            </a:r>
          </a:p>
        </p:txBody>
      </p:sp>
      <p:sp>
        <p:nvSpPr>
          <p:cNvPr id="92171" name="Text Box 11"/>
          <p:cNvSpPr txBox="1">
            <a:spLocks noChangeArrowheads="1"/>
          </p:cNvSpPr>
          <p:nvPr/>
        </p:nvSpPr>
        <p:spPr bwMode="auto">
          <a:xfrm>
            <a:off x="1697038" y="3357563"/>
            <a:ext cx="723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did</a:t>
            </a:r>
          </a:p>
        </p:txBody>
      </p:sp>
      <p:sp>
        <p:nvSpPr>
          <p:cNvPr id="92172" name="Text Box 12"/>
          <p:cNvSpPr txBox="1">
            <a:spLocks noChangeArrowheads="1"/>
          </p:cNvSpPr>
          <p:nvPr/>
        </p:nvSpPr>
        <p:spPr bwMode="auto">
          <a:xfrm>
            <a:off x="3652838" y="3284538"/>
            <a:ext cx="18764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anyw</a:t>
            </a:r>
            <a:r>
              <a:rPr lang="en-US" altLang="zh-CN" sz="3200">
                <a:solidFill>
                  <a:srgbClr val="FF0000"/>
                </a:solidFill>
                <a:latin typeface="Calibri" pitchFamily="34" charset="0"/>
              </a:rPr>
              <a:t>he</a:t>
            </a:r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re</a:t>
            </a:r>
          </a:p>
        </p:txBody>
      </p:sp>
      <p:sp>
        <p:nvSpPr>
          <p:cNvPr id="92173" name="Text Box 13"/>
          <p:cNvSpPr txBox="1">
            <a:spLocks noChangeArrowheads="1"/>
          </p:cNvSpPr>
          <p:nvPr/>
        </p:nvSpPr>
        <p:spPr bwMode="auto">
          <a:xfrm>
            <a:off x="5846763" y="3297238"/>
            <a:ext cx="2009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interesting</a:t>
            </a:r>
          </a:p>
        </p:txBody>
      </p:sp>
      <p:sp>
        <p:nvSpPr>
          <p:cNvPr id="92174" name="Text Box 14"/>
          <p:cNvSpPr txBox="1">
            <a:spLocks noChangeArrowheads="1"/>
          </p:cNvSpPr>
          <p:nvPr/>
        </p:nvSpPr>
        <p:spPr bwMode="auto">
          <a:xfrm>
            <a:off x="1806575" y="3716338"/>
            <a:ext cx="4646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visited      museums    with</a:t>
            </a:r>
          </a:p>
        </p:txBody>
      </p:sp>
      <p:sp>
        <p:nvSpPr>
          <p:cNvPr id="92176" name="Text Box 16"/>
          <p:cNvSpPr txBox="1">
            <a:spLocks noChangeArrowheads="1"/>
          </p:cNvSpPr>
          <p:nvPr/>
        </p:nvSpPr>
        <p:spPr bwMode="auto">
          <a:xfrm>
            <a:off x="1143000" y="5013325"/>
            <a:ext cx="763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Did</a:t>
            </a:r>
          </a:p>
        </p:txBody>
      </p:sp>
      <p:sp>
        <p:nvSpPr>
          <p:cNvPr id="92177" name="Text Box 17"/>
          <p:cNvSpPr txBox="1">
            <a:spLocks noChangeArrowheads="1"/>
          </p:cNvSpPr>
          <p:nvPr/>
        </p:nvSpPr>
        <p:spPr bwMode="auto">
          <a:xfrm>
            <a:off x="3419475" y="5013325"/>
            <a:ext cx="33956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anything     special</a:t>
            </a:r>
          </a:p>
        </p:txBody>
      </p:sp>
      <p:sp>
        <p:nvSpPr>
          <p:cNvPr id="92178" name="Text Box 18"/>
          <p:cNvSpPr txBox="1">
            <a:spLocks noChangeArrowheads="1"/>
          </p:cNvSpPr>
          <p:nvPr/>
        </p:nvSpPr>
        <p:spPr bwMode="auto">
          <a:xfrm>
            <a:off x="1514475" y="5445125"/>
            <a:ext cx="3273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0000"/>
                </a:solidFill>
                <a:latin typeface="Calibri" pitchFamily="34" charset="0"/>
              </a:rPr>
              <a:t>bought      nothing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2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2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2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2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5" grpId="0"/>
      <p:bldP spid="92166" grpId="0"/>
      <p:bldP spid="92167" grpId="0"/>
      <p:bldP spid="92168" grpId="0"/>
      <p:bldP spid="92169" grpId="0"/>
      <p:bldP spid="92170" grpId="0"/>
      <p:bldP spid="92171" grpId="0"/>
      <p:bldP spid="92172" grpId="0"/>
      <p:bldP spid="92173" grpId="0"/>
      <p:bldP spid="92174" grpId="0"/>
      <p:bldP spid="92176" grpId="0"/>
      <p:bldP spid="92177" grpId="0"/>
      <p:bldP spid="9217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读万卷书不如行万里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0200"/>
            <a:ext cx="7772400" cy="596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403350" y="620713"/>
            <a:ext cx="50958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6000" b="1">
                <a:solidFill>
                  <a:srgbClr val="FF0000"/>
                </a:solidFill>
                <a:latin typeface="Times New Roman" pitchFamily="18" charset="0"/>
              </a:rPr>
              <a:t>New York City</a:t>
            </a:r>
          </a:p>
        </p:txBody>
      </p:sp>
      <p:pic>
        <p:nvPicPr>
          <p:cNvPr id="6147" name="Picture 25" descr="C:\Documents and Settings\vicky\My Documents\My Pictures\newyork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060575"/>
            <a:ext cx="4000500" cy="349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ChangeArrowheads="1"/>
          </p:cNvSpPr>
          <p:nvPr/>
        </p:nvSpPr>
        <p:spPr bwMode="auto">
          <a:xfrm>
            <a:off x="1116013" y="620713"/>
            <a:ext cx="68326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Where </a:t>
            </a:r>
            <a:r>
              <a:rPr kumimoji="1" lang="en-US" altLang="zh-CN" sz="4000" b="1">
                <a:latin typeface="Times New Roman" pitchFamily="18" charset="0"/>
              </a:rPr>
              <a:t>did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she </a:t>
            </a:r>
            <a:r>
              <a:rPr kumimoji="1" lang="en-US" altLang="zh-CN" sz="4000" b="1">
                <a:latin typeface="Times New Roman" pitchFamily="18" charset="0"/>
              </a:rPr>
              <a:t>go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on vacation?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476375" y="5373688"/>
            <a:ext cx="655320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>
              <a:lnSpc>
                <a:spcPct val="130000"/>
              </a:lnSpc>
            </a:pPr>
            <a:r>
              <a:rPr kumimoji="1" lang="en-US" altLang="zh-CN" sz="3600" b="1">
                <a:solidFill>
                  <a:srgbClr val="FF0000"/>
                </a:solidFill>
              </a:rPr>
              <a:t>She went to New York</a:t>
            </a:r>
            <a:r>
              <a:rPr kumimoji="1" lang="en-US" altLang="zh-CN" sz="3600" b="1"/>
              <a:t> City.</a:t>
            </a:r>
          </a:p>
        </p:txBody>
      </p:sp>
      <p:pic>
        <p:nvPicPr>
          <p:cNvPr id="7172" name="Picture 2" descr="DSCN01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412875"/>
            <a:ext cx="379888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ummerCampCollection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5" t="3911" r="3920" b="4434"/>
          <a:stretch>
            <a:fillRect/>
          </a:stretch>
        </p:blipFill>
        <p:spPr bwMode="auto">
          <a:xfrm>
            <a:off x="250825" y="765175"/>
            <a:ext cx="5334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6208713" y="4370388"/>
            <a:ext cx="2466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pic>
        <p:nvPicPr>
          <p:cNvPr id="12295" name="Picture 7" descr="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836613"/>
            <a:ext cx="3352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124075" y="5661025"/>
            <a:ext cx="611981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go to summer camp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971550" y="0"/>
            <a:ext cx="7058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Where </a:t>
            </a:r>
            <a:r>
              <a:rPr kumimoji="1" lang="en-US" altLang="zh-CN" sz="4000" b="1">
                <a:latin typeface="Times New Roman" pitchFamily="18" charset="0"/>
              </a:rPr>
              <a:t>did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they </a:t>
            </a:r>
            <a:r>
              <a:rPr kumimoji="1" lang="en-US" altLang="zh-CN" sz="4000" b="1">
                <a:latin typeface="Times New Roman" pitchFamily="18" charset="0"/>
              </a:rPr>
              <a:t>go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on vacation?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042988" y="5589588"/>
            <a:ext cx="66960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They </a:t>
            </a:r>
            <a:r>
              <a:rPr lang="en-US" altLang="zh-CN" sz="3600" b="1">
                <a:solidFill>
                  <a:srgbClr val="FF0000"/>
                </a:solidFill>
              </a:rPr>
              <a:t>went</a:t>
            </a:r>
            <a:r>
              <a:rPr lang="en-US" altLang="zh-CN" sz="3600" b="1">
                <a:solidFill>
                  <a:srgbClr val="0000FF"/>
                </a:solidFill>
              </a:rPr>
              <a:t> to summer camp.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/>
      <p:bldP spid="14341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547813" y="5949950"/>
            <a:ext cx="7777162" cy="6873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</a:rPr>
              <a:t>They </a:t>
            </a:r>
            <a:r>
              <a:rPr lang="en-US" altLang="zh-CN" sz="3600" b="1" smtClean="0">
                <a:solidFill>
                  <a:srgbClr val="FF0000"/>
                </a:solidFill>
              </a:rPr>
              <a:t>went</a:t>
            </a:r>
            <a:r>
              <a:rPr lang="en-US" altLang="zh-CN" sz="3600" b="1" smtClean="0">
                <a:solidFill>
                  <a:srgbClr val="0000FF"/>
                </a:solidFill>
              </a:rPr>
              <a:t> to the mountains.</a:t>
            </a:r>
            <a:r>
              <a:rPr lang="en-US" altLang="zh-CN" sz="360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971550" y="260350"/>
            <a:ext cx="7058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Where </a:t>
            </a:r>
            <a:r>
              <a:rPr kumimoji="1" lang="en-US" altLang="zh-CN" sz="4000" b="1">
                <a:latin typeface="Times New Roman" pitchFamily="18" charset="0"/>
              </a:rPr>
              <a:t>did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they </a:t>
            </a:r>
            <a:r>
              <a:rPr kumimoji="1" lang="en-US" altLang="zh-CN" sz="4000" b="1">
                <a:latin typeface="Times New Roman" pitchFamily="18" charset="0"/>
              </a:rPr>
              <a:t>go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on vacation?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979613" y="5949950"/>
            <a:ext cx="5761037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go to the mountains </a:t>
            </a:r>
          </a:p>
        </p:txBody>
      </p:sp>
      <p:pic>
        <p:nvPicPr>
          <p:cNvPr id="9221" name="Picture 8" descr="zhishu7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50"/>
          <a:stretch>
            <a:fillRect/>
          </a:stretch>
        </p:blipFill>
        <p:spPr>
          <a:xfrm>
            <a:off x="1835150" y="1125538"/>
            <a:ext cx="5256213" cy="4624387"/>
          </a:xfr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4" grpId="0" build="p"/>
      <p:bldP spid="15364" grpId="1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555875" y="5661025"/>
            <a:ext cx="4524375" cy="9159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</a:rPr>
              <a:t>go to the beach</a:t>
            </a:r>
            <a:r>
              <a:rPr lang="en-US" altLang="zh-CN" sz="360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6387" name="Picture 3" descr="leonjacob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1341438"/>
            <a:ext cx="5903913" cy="415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116013" y="333375"/>
            <a:ext cx="69167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Where </a:t>
            </a:r>
            <a:r>
              <a:rPr kumimoji="1" lang="en-US" altLang="zh-CN" sz="4000" b="1">
                <a:latin typeface="Times New Roman" pitchFamily="18" charset="0"/>
              </a:rPr>
              <a:t>did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you </a:t>
            </a:r>
            <a:r>
              <a:rPr kumimoji="1" lang="en-US" altLang="zh-CN" sz="4000" b="1">
                <a:latin typeface="Times New Roman" pitchFamily="18" charset="0"/>
              </a:rPr>
              <a:t>go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on vacation?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2195513" y="5942013"/>
            <a:ext cx="55435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We </a:t>
            </a:r>
            <a:r>
              <a:rPr lang="en-US" altLang="zh-CN" sz="3600" b="1">
                <a:solidFill>
                  <a:srgbClr val="FF0000"/>
                </a:solidFill>
              </a:rPr>
              <a:t>went</a:t>
            </a:r>
            <a:r>
              <a:rPr lang="en-US" altLang="zh-CN" sz="3600" b="1">
                <a:solidFill>
                  <a:srgbClr val="0000FF"/>
                </a:solidFill>
              </a:rPr>
              <a:t> to the beach</a:t>
            </a:r>
            <a:r>
              <a:rPr lang="en-US" altLang="zh-CN" sz="3600">
                <a:solidFill>
                  <a:srgbClr val="0000FF"/>
                </a:solidFill>
              </a:rPr>
              <a:t>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86" grpId="1" build="p"/>
      <p:bldP spid="1638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700338" y="5661025"/>
            <a:ext cx="4751387" cy="92233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altLang="zh-CN" sz="3600" b="1" smtClean="0">
                <a:solidFill>
                  <a:srgbClr val="0000FF"/>
                </a:solidFill>
              </a:rPr>
              <a:t>visit museums</a:t>
            </a:r>
            <a:r>
              <a:rPr lang="en-US" altLang="zh-CN" sz="3600" smtClean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7411" name="Picture 3" descr="博物馆3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22"/>
          <a:stretch>
            <a:fillRect/>
          </a:stretch>
        </p:blipFill>
        <p:spPr>
          <a:xfrm>
            <a:off x="3059113" y="1773238"/>
            <a:ext cx="5761037" cy="3670300"/>
          </a:xfrm>
          <a:noFill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900113" y="692150"/>
            <a:ext cx="70580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Where </a:t>
            </a:r>
            <a:r>
              <a:rPr kumimoji="1" lang="en-US" altLang="zh-CN" sz="4000" b="1">
                <a:latin typeface="Times New Roman" pitchFamily="18" charset="0"/>
              </a:rPr>
              <a:t>did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they </a:t>
            </a:r>
            <a:r>
              <a:rPr kumimoji="1" lang="en-US" altLang="zh-CN" sz="4000" b="1">
                <a:latin typeface="Times New Roman" pitchFamily="18" charset="0"/>
              </a:rPr>
              <a:t>go </a:t>
            </a:r>
            <a:r>
              <a:rPr kumimoji="1" lang="en-US" altLang="zh-CN" sz="4000" b="1">
                <a:solidFill>
                  <a:srgbClr val="3333CC"/>
                </a:solidFill>
                <a:latin typeface="Times New Roman" pitchFamily="18" charset="0"/>
              </a:rPr>
              <a:t>on vacation?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195513" y="5589588"/>
            <a:ext cx="5976937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en-US" altLang="zh-CN" sz="3600" b="1">
                <a:solidFill>
                  <a:srgbClr val="0000FF"/>
                </a:solidFill>
              </a:rPr>
              <a:t>They visit</a:t>
            </a:r>
            <a:r>
              <a:rPr lang="en-US" altLang="zh-CN" sz="3600" b="1">
                <a:solidFill>
                  <a:srgbClr val="FF0000"/>
                </a:solidFill>
              </a:rPr>
              <a:t>ed </a:t>
            </a:r>
            <a:r>
              <a:rPr lang="en-US" altLang="zh-CN" sz="3600" b="1">
                <a:solidFill>
                  <a:srgbClr val="0000FF"/>
                </a:solidFill>
              </a:rPr>
              <a:t>museums.</a:t>
            </a:r>
            <a:r>
              <a:rPr lang="en-US" altLang="zh-CN" sz="360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11270" name="Picture 7" descr="021018213855tukonglong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3962400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0" grpId="1" build="p"/>
      <p:bldP spid="17413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1930</Words>
  <Application>Microsoft Office PowerPoint</Application>
  <PresentationFormat>全屏显示(4:3)</PresentationFormat>
  <Paragraphs>357</Paragraphs>
  <Slides>37</Slides>
  <Notes>0</Notes>
  <HiddenSlides>0</HiddenSlides>
  <MMClips>3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1" baseType="lpstr">
      <vt:lpstr>Arial</vt:lpstr>
      <vt:lpstr>宋体</vt:lpstr>
      <vt:lpstr>Calibri</vt:lpstr>
      <vt:lpstr>Monotype Corsiva</vt:lpstr>
      <vt:lpstr>幼圆</vt:lpstr>
      <vt:lpstr>Times New Roman</vt:lpstr>
      <vt:lpstr>Arial Narrow</vt:lpstr>
      <vt:lpstr>黑体</vt:lpstr>
      <vt:lpstr>Comic Sans MS</vt:lpstr>
      <vt:lpstr>华文行楷</vt:lpstr>
      <vt:lpstr>Georgia</vt:lpstr>
      <vt:lpstr>宋体-方正超大字符集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user</cp:lastModifiedBy>
  <cp:revision>28</cp:revision>
  <dcterms:created xsi:type="dcterms:W3CDTF">2013-08-18T11:20:29Z</dcterms:created>
  <dcterms:modified xsi:type="dcterms:W3CDTF">2015-08-12T06:26:59Z</dcterms:modified>
</cp:coreProperties>
</file>